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59"/>
  </p:notesMasterIdLst>
  <p:sldIdLst>
    <p:sldId id="256" r:id="rId3"/>
    <p:sldId id="258" r:id="rId4"/>
    <p:sldId id="259" r:id="rId5"/>
    <p:sldId id="299" r:id="rId6"/>
    <p:sldId id="298" r:id="rId7"/>
    <p:sldId id="302" r:id="rId8"/>
    <p:sldId id="303" r:id="rId9"/>
    <p:sldId id="304" r:id="rId10"/>
    <p:sldId id="305" r:id="rId11"/>
    <p:sldId id="307" r:id="rId12"/>
    <p:sldId id="306" r:id="rId13"/>
    <p:sldId id="308" r:id="rId14"/>
    <p:sldId id="309" r:id="rId15"/>
    <p:sldId id="301" r:id="rId16"/>
    <p:sldId id="300" r:id="rId17"/>
    <p:sldId id="310" r:id="rId18"/>
    <p:sldId id="314" r:id="rId19"/>
    <p:sldId id="312" r:id="rId20"/>
    <p:sldId id="313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60"/>
      <p:bold r:id="rId61"/>
    </p:embeddedFont>
    <p:embeddedFont>
      <p:font typeface="Fira Code Light" panose="020B0809050000020004" pitchFamily="49" charset="0"/>
      <p:regular r:id="rId62"/>
      <p:bold r:id="rId63"/>
    </p:embeddedFont>
    <p:embeddedFont>
      <p:font typeface="Inter" panose="020B0604020202020204" charset="0"/>
      <p:regular r:id="rId64"/>
      <p:bold r:id="rId65"/>
      <p:italic r:id="rId66"/>
      <p:boldItalic r:id="rId67"/>
    </p:embeddedFont>
    <p:embeddedFont>
      <p:font typeface="Inter Light" panose="020B0604020202020204" charset="0"/>
      <p:regular r:id="rId68"/>
      <p:bold r:id="rId69"/>
      <p:italic r:id="rId70"/>
      <p:boldItalic r:id="rId71"/>
    </p:embeddedFont>
    <p:embeddedFont>
      <p:font typeface="Montserrat" panose="00000500000000000000" pitchFamily="2" charset="0"/>
      <p:regular r:id="rId72"/>
      <p:bold r:id="rId73"/>
      <p:italic r:id="rId74"/>
      <p:boldItalic r:id="rId75"/>
    </p:embeddedFont>
    <p:embeddedFont>
      <p:font typeface="Poppins" panose="00000500000000000000" pitchFamily="2" charset="0"/>
      <p:regular r:id="rId76"/>
      <p:bold r:id="rId77"/>
      <p:italic r:id="rId78"/>
      <p:boldItalic r:id="rId79"/>
    </p:embeddedFont>
    <p:embeddedFont>
      <p:font typeface="Poppins Light" panose="00000400000000000000" pitchFamily="2" charset="0"/>
      <p:regular r:id="rId80"/>
      <p:bold r:id="rId81"/>
      <p:italic r:id="rId82"/>
      <p:boldItalic r:id="rId83"/>
    </p:embeddedFont>
    <p:embeddedFont>
      <p:font typeface="Spectral" panose="020B0604020202020204" charset="0"/>
      <p:regular r:id="rId84"/>
      <p:bold r:id="rId85"/>
      <p:italic r:id="rId86"/>
      <p:boldItalic r:id="rId87"/>
    </p:embeddedFont>
    <p:embeddedFont>
      <p:font typeface="Spectral Light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F8E22-B938-4752-B560-229DC63CA82E}">
  <a:tblStyle styleId="{942F8E22-B938-4752-B560-229DC63CA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007D8D-AF31-47E1-820A-931789C7C3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3.xml"/><Relationship Id="rId90" Type="http://schemas.openxmlformats.org/officeDocument/2006/relationships/font" Target="fonts/font31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font" Target="fonts/font12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3d3ccbd25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3d3ccbd25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3d3ccbd25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3d3ccbd25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46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85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3d3ccbd25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3d3ccbd25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41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6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36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02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186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d3ccbd2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d3ccbd2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485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3d3ccbd25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3d3ccbd25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56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3d3ccbd25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3d3ccbd25_0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3d3ccbd25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3d3ccbd25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d3ccbd25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d3ccbd25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3d3ccbd25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3d3ccbd25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3d3ccbd25_0_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3d3ccbd25_0_1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3d3ccbd25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3d3ccbd25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d3ccbd25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3d3ccbd25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3d3ccbd25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3d3ccbd25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3d3ccbd25_0_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3d3ccbd25_0_1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d3ccbd25_0_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3d3ccbd25_0_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3d3ccbd25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3d3ccbd25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3d3ccbd25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3d3ccbd25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3d3ccbd25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3d3ccbd25_0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3d3ccbd25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3d3ccbd25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3d3ccbd25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3d3ccbd25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3d3ccbd25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3d3ccbd25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3d3ccbd25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c3d3ccbd25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3d3ccbd25_0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3d3ccbd25_0_1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3d3ccbd25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3d3ccbd25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d3ccbd25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d3ccbd25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3d3ccbd25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3d3ccbd25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26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d3ccbd25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d3ccbd25_0_1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3d3ccbd25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3d3ccbd25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3d3ccbd25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3d3ccbd25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3d3ccbd25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3d3ccbd25_0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3d3ccbd25_0_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3d3ccbd25_0_1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c3d3ccbd25_0_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c3d3ccbd25_0_1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3d3ccbd25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3d3ccbd25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3d3ccbd25_0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3d3ccbd25_0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c3d3ccbd25_0_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c3d3ccbd25_0_1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d3ccbd25_0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d3ccbd25_0_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222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3d3ccbd25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3d3ccbd25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3d3ccbd25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3d3ccbd25_0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3d3ccbd2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c3d3ccbd2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3d3ccbd25_0_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c3d3ccbd25_0_1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c3d3ccbd25_0_2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c3d3ccbd25_0_2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c3d3ccbd25_0_2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c3d3ccbd25_0_2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c3d3ccbd25_0_2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c3d3ccbd25_0_2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d3ccbd25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d3ccbd25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07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41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68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d3ccbd25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d3ccbd25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0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230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2211600" y="927875"/>
            <a:ext cx="4720800" cy="22239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Spectral"/>
              <a:buNone/>
              <a:defRPr sz="5200"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Inter"/>
              <a:buNone/>
              <a:defRPr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87673"/>
            <a:ext cx="9144000" cy="183007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2569800" y="1855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pectral"/>
              <a:buNone/>
              <a:defRPr sz="5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2569800" y="2807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 1">
  <p:cSld name="TITLE_1_2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ctrTitle"/>
          </p:nvPr>
        </p:nvSpPr>
        <p:spPr>
          <a:xfrm>
            <a:off x="2569800" y="27702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pectral"/>
              <a:buNone/>
              <a:defRPr sz="52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nter"/>
              <a:buNone/>
              <a:defRPr sz="5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2569800" y="37221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Light"/>
              <a:buNone/>
              <a:defRPr sz="1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2"/>
            <a:ext cx="9144000" cy="183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￮"/>
              <a:defRPr sz="2600" b="1"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●"/>
              <a:defRPr sz="2600" b="1"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○"/>
              <a:defRPr sz="2600" b="1"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■"/>
              <a:defRPr sz="2600" b="1"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●"/>
              <a:defRPr sz="2600" b="1"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○"/>
              <a:defRPr sz="2600" b="1"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Font typeface="Spectral"/>
              <a:buChar char="■"/>
              <a:defRPr sz="2600" b="1"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 b="1">
                <a:latin typeface="Spectral"/>
                <a:ea typeface="Spectral"/>
                <a:cs typeface="Spectral"/>
                <a:sym typeface="Spectral"/>
              </a:rPr>
              <a:t>“</a:t>
            </a:r>
            <a:endParaRPr sz="7200"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￮"/>
              <a:defRPr sz="14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●"/>
              <a:defRPr sz="14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○"/>
              <a:defRPr sz="14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■"/>
              <a:defRPr sz="14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￮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pectral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Font typeface="Inter Light"/>
              <a:buNone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inclusive.microsoft.desig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%C3%A9borah-guyard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emmanuelle-aboaf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emma11y/panorama-handicap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ectral?query=spectra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fonts.google.com/specimen/Inter?query=inter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ctrTitle"/>
          </p:nvPr>
        </p:nvSpPr>
        <p:spPr>
          <a:xfrm>
            <a:off x="334643" y="1459800"/>
            <a:ext cx="8603087" cy="22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Immersion dans les Situations de Handicap : </a:t>
            </a:r>
            <a:r>
              <a:rPr lang="en-US" sz="4000" dirty="0" err="1"/>
              <a:t>participez</a:t>
            </a:r>
            <a:r>
              <a:rPr lang="en-US" sz="4000" dirty="0"/>
              <a:t> à un panorama </a:t>
            </a:r>
            <a:r>
              <a:rPr lang="en-US" sz="4000" dirty="0" err="1"/>
              <a:t>intéractif</a:t>
            </a:r>
            <a:r>
              <a:rPr lang="en-US" sz="4000" dirty="0"/>
              <a:t>.</a:t>
            </a:r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62" y="105150"/>
            <a:ext cx="484162" cy="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70" y="186408"/>
            <a:ext cx="740868" cy="323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>
            <a:spLocks noGrp="1"/>
          </p:cNvSpPr>
          <p:nvPr>
            <p:ph type="subTitle" idx="4294967295"/>
          </p:nvPr>
        </p:nvSpPr>
        <p:spPr>
          <a:xfrm>
            <a:off x="2569800" y="7327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chemeClr val="accent1"/>
                </a:solidFill>
                <a:latin typeface="Spectral"/>
                <a:ea typeface="Spectral"/>
                <a:cs typeface="Spectral"/>
                <a:sym typeface="Spectral"/>
              </a:rPr>
              <a:t>SHODO</a:t>
            </a:r>
            <a:endParaRPr b="1" dirty="0">
              <a:solidFill>
                <a:schemeClr val="accen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681614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dirty="0">
                <a:latin typeface="Spectral"/>
                <a:ea typeface="Spectral"/>
                <a:cs typeface="Spectral"/>
                <a:sym typeface="Spectral"/>
              </a:rPr>
              <a:t>12 millions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1292522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d</a:t>
            </a:r>
            <a:r>
              <a:rPr lang="fr" sz="1400" dirty="0">
                <a:latin typeface="Inter Light"/>
                <a:ea typeface="Inter Light"/>
                <a:cs typeface="Inter Light"/>
                <a:sym typeface="Inter Light"/>
              </a:rPr>
              <a:t>e personnes handicapées en France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3310507"/>
            <a:ext cx="5995358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200" dirty="0">
                <a:latin typeface="Spectral"/>
                <a:ea typeface="Spectral"/>
                <a:cs typeface="Spectral"/>
                <a:sym typeface="Spectral"/>
              </a:rPr>
              <a:t>95,9%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3921414"/>
            <a:ext cx="5995358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D</a:t>
            </a:r>
            <a:r>
              <a:rPr lang="fr" sz="1400" dirty="0">
                <a:latin typeface="Inter Light"/>
                <a:ea typeface="Inter Light"/>
                <a:cs typeface="Inter Light"/>
                <a:sym typeface="Inter Light"/>
              </a:rPr>
              <a:t>es sites webs sont inaccessibles selon le rapport WebAIM en 2023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ctrTitle" idx="4294967295"/>
          </p:nvPr>
        </p:nvSpPr>
        <p:spPr>
          <a:xfrm>
            <a:off x="1995986" y="1996061"/>
            <a:ext cx="5769978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 dirty="0">
                <a:latin typeface="Spectral"/>
                <a:ea typeface="Spectral"/>
                <a:cs typeface="Spectral"/>
                <a:sym typeface="Spectral"/>
              </a:rPr>
              <a:t>5 familles de handicap</a:t>
            </a:r>
            <a:endParaRPr sz="42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4294967295"/>
          </p:nvPr>
        </p:nvSpPr>
        <p:spPr>
          <a:xfrm>
            <a:off x="1995986" y="260696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>
                <a:latin typeface="Inter Light"/>
                <a:ea typeface="Inter Light"/>
                <a:cs typeface="Inter Light"/>
                <a:sym typeface="Inter Light"/>
              </a:rPr>
              <a:t>Cognitif, mental, moteur, psychique et sensoriel</a:t>
            </a:r>
            <a:endParaRPr sz="14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7" name="Google Shape;277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grpSp>
        <p:nvGrpSpPr>
          <p:cNvPr id="278" name="Google Shape;278;p44"/>
          <p:cNvGrpSpPr/>
          <p:nvPr/>
        </p:nvGrpSpPr>
        <p:grpSpPr>
          <a:xfrm>
            <a:off x="1315674" y="987477"/>
            <a:ext cx="435600" cy="435600"/>
            <a:chOff x="1756363" y="1443138"/>
            <a:chExt cx="435600" cy="435600"/>
          </a:xfrm>
        </p:grpSpPr>
        <p:sp>
          <p:nvSpPr>
            <p:cNvPr id="279" name="Google Shape;279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0" name="Google Shape;28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44"/>
          <p:cNvGrpSpPr/>
          <p:nvPr/>
        </p:nvGrpSpPr>
        <p:grpSpPr>
          <a:xfrm>
            <a:off x="1315674" y="2315302"/>
            <a:ext cx="435600" cy="435600"/>
            <a:chOff x="1756363" y="1443138"/>
            <a:chExt cx="435600" cy="435600"/>
          </a:xfrm>
        </p:grpSpPr>
        <p:sp>
          <p:nvSpPr>
            <p:cNvPr id="282" name="Google Shape;282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44"/>
          <p:cNvGrpSpPr/>
          <p:nvPr/>
        </p:nvGrpSpPr>
        <p:grpSpPr>
          <a:xfrm>
            <a:off x="1315674" y="3643127"/>
            <a:ext cx="435600" cy="435600"/>
            <a:chOff x="1756363" y="1443138"/>
            <a:chExt cx="435600" cy="435600"/>
          </a:xfrm>
        </p:grpSpPr>
        <p:sp>
          <p:nvSpPr>
            <p:cNvPr id="285" name="Google Shape;285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6" name="Google Shape;28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64587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57388" y="1397357"/>
            <a:ext cx="8429223" cy="1860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 est la différence entre une personne handicapée et une personne en situation de handicap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72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8" name="Image 7" descr="Une image contenant texte, diagramme, croquis, squelette&#10;&#10;Description générée automatiquement">
            <a:extLst>
              <a:ext uri="{FF2B5EF4-FFF2-40B4-BE49-F238E27FC236}">
                <a16:creationId xmlns:a16="http://schemas.microsoft.com/office/drawing/2014/main" id="{9905E18A-6B82-FCC2-1CE2-DDE12D33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31" y="0"/>
            <a:ext cx="4294338" cy="51435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41676EC-58F2-6901-D371-475EB2C6F365}"/>
              </a:ext>
            </a:extLst>
          </p:cNvPr>
          <p:cNvSpPr txBox="1"/>
          <p:nvPr/>
        </p:nvSpPr>
        <p:spPr>
          <a:xfrm>
            <a:off x="0" y="4888939"/>
            <a:ext cx="2627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© Inspiré de </a:t>
            </a:r>
            <a:r>
              <a:rPr lang="fr-FR" sz="1000" dirty="0">
                <a:hlinkClick r:id="rId4"/>
              </a:rPr>
              <a:t>Microsoft Inclusive Design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20043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1" y="1275850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Qu’est ce que l’accessibilité numérique ?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810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4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26943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85279" y="1149860"/>
            <a:ext cx="4346155" cy="2114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Présentation du panorama interactif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575886" y="1911666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5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40705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Amusez-vous !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6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2942775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Exposé de vos reflexions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7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63394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0" y="1274705"/>
            <a:ext cx="4623481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Conclusion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6960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8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410494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987956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 dirty="0">
                <a:latin typeface="Spectral"/>
                <a:ea typeface="Spectral"/>
                <a:cs typeface="Spectral"/>
                <a:sym typeface="Spectral"/>
              </a:rPr>
              <a:t>Merci !</a:t>
            </a:r>
            <a:endParaRPr sz="8000" dirty="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subTitle" idx="4294967295"/>
          </p:nvPr>
        </p:nvSpPr>
        <p:spPr>
          <a:xfrm>
            <a:off x="2351788" y="2089804"/>
            <a:ext cx="4773428" cy="500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latin typeface="Inter"/>
                <a:ea typeface="Inter"/>
                <a:cs typeface="Inter"/>
                <a:sym typeface="Inter"/>
              </a:rPr>
              <a:t>Avez-vous des questions ?</a:t>
            </a:r>
            <a:endParaRPr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216" y="3556507"/>
            <a:ext cx="639878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971" y="3663898"/>
            <a:ext cx="979145" cy="427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51"/>
          <p:cNvGrpSpPr/>
          <p:nvPr/>
        </p:nvGrpSpPr>
        <p:grpSpPr>
          <a:xfrm>
            <a:off x="1756363" y="1443138"/>
            <a:ext cx="435600" cy="435600"/>
            <a:chOff x="1756363" y="1443138"/>
            <a:chExt cx="435600" cy="435600"/>
          </a:xfrm>
        </p:grpSpPr>
        <p:sp>
          <p:nvSpPr>
            <p:cNvPr id="386" name="Google Shape;386;p51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387" name="Google Shape;387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71635C4-FAA3-EF13-8CB3-5B941EAF3394}"/>
              </a:ext>
            </a:extLst>
          </p:cNvPr>
          <p:cNvSpPr txBox="1"/>
          <p:nvPr/>
        </p:nvSpPr>
        <p:spPr>
          <a:xfrm>
            <a:off x="332319" y="3167674"/>
            <a:ext cx="371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Retrouvez Emmanuelle ABOAF sur </a:t>
            </a:r>
            <a:r>
              <a:rPr lang="fr-FR" dirty="0">
                <a:hlinkClick r:id="rId7"/>
              </a:rPr>
              <a:t>LinkedIn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D7F44E-8AF7-7CB2-8D0A-B9C320A60F4F}"/>
              </a:ext>
            </a:extLst>
          </p:cNvPr>
          <p:cNvSpPr txBox="1"/>
          <p:nvPr/>
        </p:nvSpPr>
        <p:spPr>
          <a:xfrm>
            <a:off x="332319" y="3473606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Retrouvez </a:t>
            </a:r>
            <a:r>
              <a:rPr lang="fr-FR" dirty="0" err="1"/>
              <a:t>Angi</a:t>
            </a:r>
            <a:r>
              <a:rPr lang="fr-FR" dirty="0"/>
              <a:t> GUYARD sur </a:t>
            </a:r>
            <a:r>
              <a:rPr lang="fr-FR" dirty="0">
                <a:hlinkClick r:id="rId8"/>
              </a:rPr>
              <a:t>LinkedIn</a:t>
            </a:r>
            <a:endParaRPr lang="fr-FR" dirty="0"/>
          </a:p>
        </p:txBody>
      </p:sp>
      <p:pic>
        <p:nvPicPr>
          <p:cNvPr id="5" name="Image 4" descr="Une image contenant motif, pixel, conception&#10;&#10;Description générée automatiquement">
            <a:extLst>
              <a:ext uri="{FF2B5EF4-FFF2-40B4-BE49-F238E27FC236}">
                <a16:creationId xmlns:a16="http://schemas.microsoft.com/office/drawing/2014/main" id="{4BC8BE4D-4EEF-7599-333A-1BF4A69AE50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32" t="8225" r="6958" b="7989"/>
          <a:stretch/>
        </p:blipFill>
        <p:spPr>
          <a:xfrm>
            <a:off x="7742522" y="131450"/>
            <a:ext cx="1216042" cy="11804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07A99A-36DE-E354-6D9E-1E8253A9CDB4}"/>
              </a:ext>
            </a:extLst>
          </p:cNvPr>
          <p:cNvSpPr txBox="1"/>
          <p:nvPr/>
        </p:nvSpPr>
        <p:spPr>
          <a:xfrm>
            <a:off x="7785324" y="1253259"/>
            <a:ext cx="1130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10"/>
              </a:rPr>
              <a:t>Ressources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0043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Crédits</a:t>
            </a:r>
            <a:endParaRPr dirty="0"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 dirty="0"/>
              <a:t>Special thanks to all the people who made and released these awesome resources for free: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fr" sz="1800" dirty="0"/>
              <a:t>Presentation template by </a:t>
            </a:r>
            <a:r>
              <a:rPr lang="fr" sz="1800" u="sng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fr" sz="1800" dirty="0"/>
              <a:t>Photographs by </a:t>
            </a:r>
            <a:r>
              <a:rPr lang="fr" sz="1800" u="sng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0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subTitle" idx="4294967295"/>
          </p:nvPr>
        </p:nvSpPr>
        <p:spPr>
          <a:xfrm>
            <a:off x="190510" y="1222613"/>
            <a:ext cx="4261502" cy="5159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 err="1">
                <a:latin typeface="Inter"/>
                <a:ea typeface="Inter"/>
                <a:cs typeface="Inter"/>
                <a:sym typeface="Inter"/>
              </a:rPr>
              <a:t>Angi</a:t>
            </a:r>
            <a:r>
              <a:rPr lang="fr-FR" b="1" dirty="0">
                <a:latin typeface="Inter"/>
                <a:ea typeface="Inter"/>
                <a:cs typeface="Inter"/>
                <a:sym typeface="Inter"/>
              </a:rPr>
              <a:t> Guyard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92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1;p29">
            <a:extLst>
              <a:ext uri="{FF2B5EF4-FFF2-40B4-BE49-F238E27FC236}">
                <a16:creationId xmlns:a16="http://schemas.microsoft.com/office/drawing/2014/main" id="{24BD0D61-9D7C-E46E-B44A-0F7295E69455}"/>
              </a:ext>
            </a:extLst>
          </p:cNvPr>
          <p:cNvSpPr txBox="1">
            <a:spLocks/>
          </p:cNvSpPr>
          <p:nvPr/>
        </p:nvSpPr>
        <p:spPr>
          <a:xfrm>
            <a:off x="4572000" y="1222613"/>
            <a:ext cx="4261502" cy="51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algn="ctr">
              <a:buFont typeface="Poppins Light"/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Emmanuelle ABOAF</a:t>
            </a:r>
          </a:p>
        </p:txBody>
      </p:sp>
      <p:sp>
        <p:nvSpPr>
          <p:cNvPr id="130" name="Google Shape;130;p29"/>
          <p:cNvSpPr txBox="1">
            <a:spLocks noGrp="1"/>
          </p:cNvSpPr>
          <p:nvPr>
            <p:ph type="ctrTitle" idx="4294967295"/>
          </p:nvPr>
        </p:nvSpPr>
        <p:spPr>
          <a:xfrm>
            <a:off x="1559046" y="62813"/>
            <a:ext cx="602590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>
                <a:latin typeface="Spectral"/>
                <a:ea typeface="Spectral"/>
                <a:cs typeface="Spectral"/>
                <a:sym typeface="Spectral"/>
              </a:rPr>
              <a:t>Angi &amp; Emmanuelle</a:t>
            </a:r>
            <a:endParaRPr sz="4800" dirty="0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90DBCF1-ADB4-3BFB-45E2-84CA4470591C}"/>
              </a:ext>
            </a:extLst>
          </p:cNvPr>
          <p:cNvGrpSpPr/>
          <p:nvPr/>
        </p:nvGrpSpPr>
        <p:grpSpPr>
          <a:xfrm>
            <a:off x="1035161" y="410758"/>
            <a:ext cx="435600" cy="435600"/>
            <a:chOff x="1215462" y="359243"/>
            <a:chExt cx="435600" cy="435600"/>
          </a:xfrm>
        </p:grpSpPr>
        <p:sp>
          <p:nvSpPr>
            <p:cNvPr id="134" name="Google Shape;134;p29"/>
            <p:cNvSpPr>
              <a:spLocks/>
            </p:cNvSpPr>
            <p:nvPr/>
          </p:nvSpPr>
          <p:spPr>
            <a:xfrm>
              <a:off x="1215462" y="359243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135" name="Google Shape;135;p29"/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8499" y="467518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189;p36">
            <a:extLst>
              <a:ext uri="{FF2B5EF4-FFF2-40B4-BE49-F238E27FC236}">
                <a16:creationId xmlns:a16="http://schemas.microsoft.com/office/drawing/2014/main" id="{76DCAF5A-2D65-2BE4-D13B-9F41AA03EADA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4571999" y="1968901"/>
            <a:ext cx="1800000" cy="18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189;p36">
            <a:extLst>
              <a:ext uri="{FF2B5EF4-FFF2-40B4-BE49-F238E27FC236}">
                <a16:creationId xmlns:a16="http://schemas.microsoft.com/office/drawing/2014/main" id="{C2752613-ED42-0870-689C-1EFAB02523D9}"/>
              </a:ext>
            </a:extLst>
          </p:cNvPr>
          <p:cNvPicPr preferRelativeResize="0"/>
          <p:nvPr/>
        </p:nvPicPr>
        <p:blipFill>
          <a:blip r:embed="rId5"/>
          <a:srcRect t="12500" b="12500"/>
          <a:stretch/>
        </p:blipFill>
        <p:spPr>
          <a:xfrm>
            <a:off x="248198" y="1932169"/>
            <a:ext cx="1800000" cy="180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99231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latin typeface="Spectral"/>
                <a:ea typeface="Spectral"/>
                <a:cs typeface="Spectral"/>
                <a:sym typeface="Spectral"/>
              </a:rPr>
              <a:t>Quotations are commonly printed as a means of inspiration and to invoke philosophical thoughts from the reader.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This is a slide title</a:t>
            </a:r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Here you have a list of items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And some text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Your audience will listen to you or read the content, but won’t do both. 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ctrTitle" idx="4294967295"/>
          </p:nvPr>
        </p:nvSpPr>
        <p:spPr>
          <a:xfrm>
            <a:off x="2092625" y="2954950"/>
            <a:ext cx="4958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Spectral"/>
                <a:ea typeface="Spectral"/>
                <a:cs typeface="Spectral"/>
                <a:sym typeface="Spectral"/>
              </a:rPr>
              <a:t>Big concept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4294967295"/>
          </p:nvPr>
        </p:nvSpPr>
        <p:spPr>
          <a:xfrm>
            <a:off x="2092625" y="4097352"/>
            <a:ext cx="4958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/>
              <a:t>Bring the attention of your audience over a key concept using icons or illustrations</a:t>
            </a:r>
            <a:endParaRPr sz="1400"/>
          </a:p>
        </p:txBody>
      </p:sp>
      <p:sp>
        <p:nvSpPr>
          <p:cNvPr id="165" name="Google Shape;165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445" y="570050"/>
            <a:ext cx="3020361" cy="23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112" y="1396950"/>
            <a:ext cx="1795775" cy="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You can also split your content</a:t>
            </a: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 two or three columns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 rotWithShape="1">
          <a:blip r:embed="rId3">
            <a:alphaModFix/>
          </a:blip>
          <a:srcRect l="16565" r="16558"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picture is worth a thousand words</a:t>
            </a: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7"/>
          <p:cNvGrpSpPr/>
          <p:nvPr/>
        </p:nvGrpSpPr>
        <p:grpSpPr>
          <a:xfrm>
            <a:off x="617850" y="2069750"/>
            <a:ext cx="5699700" cy="2672100"/>
            <a:chOff x="617850" y="2069750"/>
            <a:chExt cx="5699700" cy="2672100"/>
          </a:xfrm>
        </p:grpSpPr>
        <p:sp>
          <p:nvSpPr>
            <p:cNvPr id="198" name="Google Shape;198;p37"/>
            <p:cNvSpPr/>
            <p:nvPr/>
          </p:nvSpPr>
          <p:spPr>
            <a:xfrm>
              <a:off x="617850" y="2069750"/>
              <a:ext cx="5699700" cy="2672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725950" y="2177875"/>
              <a:ext cx="115800" cy="1158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886075" y="2177875"/>
              <a:ext cx="115800" cy="115800"/>
            </a:xfrm>
            <a:prstGeom prst="ellipse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1046200" y="2177875"/>
              <a:ext cx="115800" cy="1158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 code is worth 1000 words</a:t>
            </a:r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>
            <a:off x="791625" y="2490925"/>
            <a:ext cx="5294100" cy="19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html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head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head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body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	&lt;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main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&gt;CSS IS AWESOME&lt;/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main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	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body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&lt;/</a:t>
            </a:r>
            <a:r>
              <a:rPr lang="fr">
                <a:solidFill>
                  <a:srgbClr val="EA9999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html</a:t>
            </a:r>
            <a:r>
              <a:rPr lang="fr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&gt;</a:t>
            </a:r>
            <a:endParaRPr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456300" y="228600"/>
            <a:ext cx="82314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761D"/>
                </a:solidFill>
                <a:latin typeface="Fira Code"/>
                <a:ea typeface="Fira Code"/>
                <a:cs typeface="Fira Code"/>
                <a:sym typeface="Fira Code"/>
              </a:rPr>
              <a:t>user@computer</a:t>
            </a: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fr" b="1">
                <a:solidFill>
                  <a:srgbClr val="6FA8DC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$ </a:t>
            </a:r>
            <a:r>
              <a:rPr lang="fr">
                <a:solidFill>
                  <a:srgbClr val="666666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ls -liaH</a:t>
            </a:r>
            <a:endParaRPr>
              <a:solidFill>
                <a:srgbClr val="666666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t="15040" b="506"/>
          <a:stretch/>
        </p:blipFill>
        <p:spPr>
          <a:xfrm>
            <a:off x="-23175" y="-15450"/>
            <a:ext cx="9190351" cy="5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>
            <a:spLocks noGrp="1"/>
          </p:cNvSpPr>
          <p:nvPr>
            <p:ph type="title" idx="4294967295"/>
          </p:nvPr>
        </p:nvSpPr>
        <p:spPr>
          <a:xfrm>
            <a:off x="2194950" y="37635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0">
                <a:latin typeface="Spectral"/>
                <a:ea typeface="Spectral"/>
                <a:cs typeface="Spectral"/>
                <a:sym typeface="Spectral"/>
              </a:rPr>
              <a:t>Want big impact?</a:t>
            </a:r>
            <a:endParaRPr sz="1800" b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Spectral"/>
                <a:ea typeface="Spectral"/>
                <a:cs typeface="Spectral"/>
                <a:sym typeface="Spectral"/>
              </a:rPr>
              <a:t>Use big image.</a:t>
            </a:r>
            <a:endParaRPr sz="1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 diagrams to explain your ideas</a:t>
            </a:r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29</a:t>
            </a:fld>
            <a:endParaRPr/>
          </a:p>
        </p:txBody>
      </p:sp>
      <p:grpSp>
        <p:nvGrpSpPr>
          <p:cNvPr id="224" name="Google Shape;224;p40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25" name="Google Shape;225;p40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27" name="Google Shape;227;p40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28" name="Google Shape;228;p4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9" name="Google Shape;229;p40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rgbClr val="FFFFFF"/>
                  </a:solidFill>
                  <a:latin typeface="Spectral"/>
                  <a:ea typeface="Spectral"/>
                  <a:cs typeface="Spectral"/>
                  <a:sym typeface="Spectral"/>
                </a:rPr>
                <a:t>Lorem ipsum congue</a:t>
              </a:r>
              <a:endParaRPr b="1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230" name="Google Shape;230;p40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31" name="Google Shape;231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2" name="Google Shape;232;p40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33" name="Google Shape;233;p40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34" name="Google Shape;234;p40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5" name="Google Shape;235;p40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36" name="Google Shape;236;p40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37" name="Google Shape;237;p40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38" name="Google Shape;238;p40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900">
                  <a:solidFill>
                    <a:srgbClr val="FFFF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Lorem ipsum </a:t>
              </a:r>
              <a:endParaRPr sz="9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8840" y="1217895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Déroulement de l’atelier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588764" y="189234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 tables to compare data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30</a:t>
            </a:fld>
            <a:endParaRPr/>
          </a:p>
        </p:txBody>
      </p:sp>
      <p:graphicFrame>
        <p:nvGraphicFramePr>
          <p:cNvPr id="245" name="Google Shape;245;p4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{942F8E22-B938-4752-B560-229DC63CA82E}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A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C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Yellow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20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Blue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30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15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Orange</a:t>
                      </a:r>
                      <a:endParaRPr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24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b="1">
                          <a:latin typeface="Inter"/>
                          <a:ea typeface="Inter"/>
                          <a:cs typeface="Inter"/>
                          <a:sym typeface="Inter"/>
                        </a:rPr>
                        <a:t>16</a:t>
                      </a:r>
                      <a:endParaRPr b="1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Spectral"/>
                <a:ea typeface="Spectral"/>
                <a:cs typeface="Spectral"/>
                <a:sym typeface="Spectral"/>
              </a:rPr>
              <a:t>Maps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Inter Light"/>
                <a:ea typeface="Inter Light"/>
                <a:cs typeface="Inter Light"/>
                <a:sym typeface="Inter Light"/>
              </a:rPr>
              <a:t>our office</a:t>
            </a:r>
            <a:endParaRPr sz="8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31</a:t>
            </a:fld>
            <a:endParaRPr/>
          </a:p>
        </p:txBody>
      </p:sp>
      <p:sp>
        <p:nvSpPr>
          <p:cNvPr id="254" name="Google Shape;254;p42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200">
                <a:latin typeface="Spectral"/>
                <a:ea typeface="Spectral"/>
                <a:cs typeface="Spectral"/>
                <a:sym typeface="Spectral"/>
              </a:rPr>
              <a:t>89,526,124</a:t>
            </a:r>
            <a:endParaRPr sz="9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Whoa! That’s a big number, aren’t you proud?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89,526,124$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That’s a lot of money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3" name="Google Shape;273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100%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Total success!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5" name="Google Shape;275;p44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Spectral"/>
                <a:ea typeface="Spectral"/>
                <a:cs typeface="Spectral"/>
                <a:sym typeface="Spectral"/>
              </a:rPr>
              <a:t>185,244 users</a:t>
            </a:r>
            <a:endParaRPr sz="4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latin typeface="Inter Light"/>
                <a:ea typeface="Inter Light"/>
                <a:cs typeface="Inter Light"/>
                <a:sym typeface="Inter Light"/>
              </a:rPr>
              <a:t>And a lot of users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77" name="Google Shape;277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33</a:t>
            </a:fld>
            <a:endParaRPr/>
          </a:p>
        </p:txBody>
      </p:sp>
      <p:grpSp>
        <p:nvGrpSpPr>
          <p:cNvPr id="278" name="Google Shape;278;p44"/>
          <p:cNvGrpSpPr/>
          <p:nvPr/>
        </p:nvGrpSpPr>
        <p:grpSpPr>
          <a:xfrm>
            <a:off x="2204313" y="1026113"/>
            <a:ext cx="435600" cy="435600"/>
            <a:chOff x="1756363" y="1443138"/>
            <a:chExt cx="435600" cy="435600"/>
          </a:xfrm>
        </p:grpSpPr>
        <p:sp>
          <p:nvSpPr>
            <p:cNvPr id="279" name="Google Shape;279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0" name="Google Shape;28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44"/>
          <p:cNvGrpSpPr/>
          <p:nvPr/>
        </p:nvGrpSpPr>
        <p:grpSpPr>
          <a:xfrm>
            <a:off x="2204313" y="2353938"/>
            <a:ext cx="435600" cy="435600"/>
            <a:chOff x="1756363" y="1443138"/>
            <a:chExt cx="435600" cy="435600"/>
          </a:xfrm>
        </p:grpSpPr>
        <p:sp>
          <p:nvSpPr>
            <p:cNvPr id="282" name="Google Shape;282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3" name="Google Shape;2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44"/>
          <p:cNvGrpSpPr/>
          <p:nvPr/>
        </p:nvGrpSpPr>
        <p:grpSpPr>
          <a:xfrm>
            <a:off x="2204313" y="3681763"/>
            <a:ext cx="435600" cy="435600"/>
            <a:chOff x="1756363" y="1443138"/>
            <a:chExt cx="435600" cy="435600"/>
          </a:xfrm>
        </p:grpSpPr>
        <p:sp>
          <p:nvSpPr>
            <p:cNvPr id="285" name="Google Shape;285;p44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286" name="Google Shape;28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process is easy</a:t>
            </a:r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34</a:t>
            </a:fld>
            <a:endParaRPr/>
          </a:p>
        </p:txBody>
      </p:sp>
      <p:grpSp>
        <p:nvGrpSpPr>
          <p:cNvPr id="293" name="Google Shape;293;p45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294" name="Google Shape;294;p45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Spectral"/>
                  <a:ea typeface="Spectral"/>
                  <a:cs typeface="Spectral"/>
                  <a:sym typeface="Spectral"/>
                </a:rPr>
                <a:t>1</a:t>
              </a:r>
              <a:endParaRPr sz="1200" b="1"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296" name="Google Shape;296;p45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7" name="Google Shape;297;p45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298" name="Google Shape;298;p45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299" name="Google Shape;299;p45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solidFill>
                    <a:srgbClr val="666666"/>
                  </a:solidFill>
                  <a:latin typeface="Spectral"/>
                  <a:ea typeface="Spectral"/>
                  <a:cs typeface="Spectral"/>
                  <a:sym typeface="Spectral"/>
                </a:rPr>
                <a:t>2</a:t>
              </a:r>
              <a:endParaRPr sz="1200" b="1">
                <a:solidFill>
                  <a:srgbClr val="666666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01" name="Google Shape;301;p45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2" name="Google Shape;302;p45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grpSp>
        <p:nvGrpSpPr>
          <p:cNvPr id="303" name="Google Shape;303;p45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04" name="Google Shape;304;p4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solidFill>
                    <a:srgbClr val="B7B7B7"/>
                  </a:solidFill>
                  <a:latin typeface="Spectral"/>
                  <a:ea typeface="Spectral"/>
                  <a:cs typeface="Spectral"/>
                  <a:sym typeface="Spectral"/>
                </a:rPr>
                <a:t>3</a:t>
              </a:r>
              <a:endParaRPr sz="1200" b="1">
                <a:solidFill>
                  <a:srgbClr val="B7B7B7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306" name="Google Shape;306;p45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7" name="Google Shape;307;p45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latin typeface="Inter Light"/>
                  <a:ea typeface="Inter Light"/>
                  <a:cs typeface="Inter Light"/>
                  <a:sym typeface="Inter Light"/>
                </a:rPr>
                <a:t>Lorem ipsum dolor sit amet, consectetur adipiscing elit, sed do eiusmod tempor. Donec facilisis lacus eget mauris.</a:t>
              </a:r>
              <a:endParaRPr sz="800"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review some concepts</a:t>
            </a:r>
            <a:endParaRPr/>
          </a:p>
        </p:txBody>
      </p:sp>
      <p:sp>
        <p:nvSpPr>
          <p:cNvPr id="313" name="Google Shape;313;p46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gold, butter and ripe lemons.</a:t>
            </a:r>
            <a:endParaRPr sz="1200"/>
          </a:p>
        </p:txBody>
      </p:sp>
      <p:sp>
        <p:nvSpPr>
          <p:cNvPr id="314" name="Google Shape;314;p46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colour of the clear sky and the deep sea.</a:t>
            </a:r>
            <a:endParaRPr sz="1200"/>
          </a:p>
        </p:txBody>
      </p:sp>
      <p:sp>
        <p:nvSpPr>
          <p:cNvPr id="315" name="Google Shape;315;p46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6" name="Google Shape;316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35</a:t>
            </a:fld>
            <a:endParaRPr/>
          </a:p>
        </p:txBody>
      </p:sp>
      <p:sp>
        <p:nvSpPr>
          <p:cNvPr id="317" name="Google Shape;317;p46"/>
          <p:cNvSpPr txBox="1">
            <a:spLocks noGrp="1"/>
          </p:cNvSpPr>
          <p:nvPr>
            <p:ph type="body" idx="1"/>
          </p:nvPr>
        </p:nvSpPr>
        <p:spPr>
          <a:xfrm>
            <a:off x="1069625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gold, butter and ripe lemons.</a:t>
            </a:r>
            <a:endParaRPr sz="1200"/>
          </a:p>
        </p:txBody>
      </p:sp>
      <p:sp>
        <p:nvSpPr>
          <p:cNvPr id="318" name="Google Shape;318;p46"/>
          <p:cNvSpPr txBox="1">
            <a:spLocks noGrp="1"/>
          </p:cNvSpPr>
          <p:nvPr>
            <p:ph type="body" idx="2"/>
          </p:nvPr>
        </p:nvSpPr>
        <p:spPr>
          <a:xfrm>
            <a:off x="2630937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colour of the clear sky and the deep sea.</a:t>
            </a:r>
            <a:endParaRPr sz="1200"/>
          </a:p>
        </p:txBody>
      </p:sp>
      <p:sp>
        <p:nvSpPr>
          <p:cNvPr id="319" name="Google Shape;319;p46"/>
          <p:cNvSpPr txBox="1">
            <a:spLocks noGrp="1"/>
          </p:cNvSpPr>
          <p:nvPr>
            <p:ph type="body" idx="3"/>
          </p:nvPr>
        </p:nvSpPr>
        <p:spPr>
          <a:xfrm>
            <a:off x="4192249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/>
              <a:t>Is the color of blood,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You can insert graphs from Excel or 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36</a:t>
            </a:fld>
            <a:endParaRPr/>
          </a:p>
        </p:txBody>
      </p:sp>
      <p:cxnSp>
        <p:nvCxnSpPr>
          <p:cNvPr id="326" name="Google Shape;326;p47"/>
          <p:cNvCxnSpPr/>
          <p:nvPr/>
        </p:nvCxnSpPr>
        <p:spPr>
          <a:xfrm>
            <a:off x="1069625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7"/>
          <p:cNvCxnSpPr/>
          <p:nvPr/>
        </p:nvCxnSpPr>
        <p:spPr>
          <a:xfrm>
            <a:off x="1069625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7"/>
          <p:cNvCxnSpPr/>
          <p:nvPr/>
        </p:nvCxnSpPr>
        <p:spPr>
          <a:xfrm>
            <a:off x="1069625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47"/>
          <p:cNvCxnSpPr/>
          <p:nvPr/>
        </p:nvCxnSpPr>
        <p:spPr>
          <a:xfrm>
            <a:off x="1069625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47"/>
          <p:cNvCxnSpPr/>
          <p:nvPr/>
        </p:nvCxnSpPr>
        <p:spPr>
          <a:xfrm>
            <a:off x="1069625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47"/>
          <p:cNvSpPr txBox="1"/>
          <p:nvPr/>
        </p:nvSpPr>
        <p:spPr>
          <a:xfrm>
            <a:off x="1069625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4000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1000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fr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1689907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>
            <a:off x="2004151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7"/>
          <p:cNvSpPr/>
          <p:nvPr/>
        </p:nvSpPr>
        <p:spPr>
          <a:xfrm>
            <a:off x="2318395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7"/>
          <p:cNvSpPr/>
          <p:nvPr/>
        </p:nvSpPr>
        <p:spPr>
          <a:xfrm>
            <a:off x="3442911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7"/>
          <p:cNvSpPr/>
          <p:nvPr/>
        </p:nvSpPr>
        <p:spPr>
          <a:xfrm>
            <a:off x="3757156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7"/>
          <p:cNvSpPr/>
          <p:nvPr/>
        </p:nvSpPr>
        <p:spPr>
          <a:xfrm>
            <a:off x="4071400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/>
          <p:nvPr/>
        </p:nvSpPr>
        <p:spPr>
          <a:xfrm>
            <a:off x="5195916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5510160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5824405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/>
          <p:nvPr/>
        </p:nvSpPr>
        <p:spPr>
          <a:xfrm>
            <a:off x="6948921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7263165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7577409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600" b="1">
                <a:latin typeface="Spectral"/>
                <a:ea typeface="Spectral"/>
                <a:cs typeface="Spectral"/>
                <a:sym typeface="Spectral"/>
              </a:rPr>
              <a:t>Mobile project</a:t>
            </a:r>
            <a:endParaRPr sz="3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49" name="Google Shape;349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37</a:t>
            </a:fld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1" name="Google Shape;351;p48"/>
          <p:cNvSpPr/>
          <p:nvPr/>
        </p:nvSpPr>
        <p:spPr>
          <a:xfrm>
            <a:off x="3534447" y="4443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8"/>
          <p:cNvSpPr/>
          <p:nvPr/>
        </p:nvSpPr>
        <p:spPr>
          <a:xfrm>
            <a:off x="3627763" y="793500"/>
            <a:ext cx="1888500" cy="3356100"/>
          </a:xfrm>
          <a:prstGeom prst="rect">
            <a:avLst/>
          </a:prstGeom>
          <a:solidFill>
            <a:srgbClr val="161732">
              <a:alpha val="365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38</a:t>
            </a:fld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600" b="1">
                <a:latin typeface="Spectral"/>
                <a:ea typeface="Spectral"/>
                <a:cs typeface="Spectral"/>
                <a:sym typeface="Spectral"/>
              </a:rPr>
              <a:t>Tablet project</a:t>
            </a:r>
            <a:endParaRPr sz="3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0" name="Google Shape;360;p49"/>
          <p:cNvSpPr/>
          <p:nvPr/>
        </p:nvSpPr>
        <p:spPr>
          <a:xfrm>
            <a:off x="3132252" y="5041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9"/>
          <p:cNvSpPr/>
          <p:nvPr/>
        </p:nvSpPr>
        <p:spPr>
          <a:xfrm>
            <a:off x="3330950" y="878825"/>
            <a:ext cx="2493300" cy="3333600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39</a:t>
            </a:fld>
            <a:endParaRPr/>
          </a:p>
        </p:txBody>
      </p:sp>
      <p:sp>
        <p:nvSpPr>
          <p:cNvPr id="367" name="Google Shape;367;p50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3400" b="1">
                <a:latin typeface="Spectral"/>
                <a:ea typeface="Spectral"/>
                <a:cs typeface="Spectral"/>
                <a:sym typeface="Spectral"/>
              </a:rPr>
              <a:t>Desktop project</a:t>
            </a:r>
            <a:endParaRPr sz="34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68" name="Google Shape;368;p50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Show and explain your web, app or software projects using these gadget templates.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369" name="Google Shape;369;p50"/>
          <p:cNvGrpSpPr/>
          <p:nvPr/>
        </p:nvGrpSpPr>
        <p:grpSpPr>
          <a:xfrm>
            <a:off x="2300899" y="1241129"/>
            <a:ext cx="4537267" cy="2661148"/>
            <a:chOff x="2300899" y="1241129"/>
            <a:chExt cx="4537267" cy="2661148"/>
          </a:xfrm>
        </p:grpSpPr>
        <p:sp>
          <p:nvSpPr>
            <p:cNvPr id="370" name="Google Shape;370;p50"/>
            <p:cNvSpPr/>
            <p:nvPr/>
          </p:nvSpPr>
          <p:spPr>
            <a:xfrm>
              <a:off x="2672349" y="1241129"/>
              <a:ext cx="3793780" cy="2539405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2300899" y="3832321"/>
              <a:ext cx="4537267" cy="69956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2300899" y="3776295"/>
              <a:ext cx="4536567" cy="55964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4235243" y="3776295"/>
              <a:ext cx="664383" cy="34978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50"/>
          <p:cNvSpPr/>
          <p:nvPr/>
        </p:nvSpPr>
        <p:spPr>
          <a:xfrm>
            <a:off x="2811000" y="1397850"/>
            <a:ext cx="3522000" cy="2224200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533400" y="25598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Atelier (3h)</a:t>
            </a:r>
            <a:endParaRPr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533400" y="1096990"/>
            <a:ext cx="509016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-FR" dirty="0"/>
              <a:t>Partie théorique (30 min)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-FR" dirty="0"/>
              <a:t>Première partie interactive (45 min)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dirty="0"/>
              <a:t>Pause (15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dirty="0"/>
              <a:t>Deuxième partie interactive (30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dirty="0"/>
              <a:t>Partage de vos réflexions (20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dirty="0"/>
              <a:t>Conclusion (15 min)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￮"/>
            </a:pPr>
            <a:r>
              <a:rPr lang="fr" dirty="0"/>
              <a:t>Séance questions-réponses (15 min)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Your audience will listen to you or read the content, but won’t do both. </a:t>
            </a:r>
            <a:endParaRPr lang="fr-FR" dirty="0"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718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987956"/>
            <a:ext cx="9144000" cy="18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40</a:t>
            </a:fld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0">
                <a:latin typeface="Spectral"/>
                <a:ea typeface="Spectral"/>
                <a:cs typeface="Spectral"/>
                <a:sym typeface="Spectral"/>
              </a:rPr>
              <a:t>Thanks!</a:t>
            </a:r>
            <a:endParaRPr sz="8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51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5"/>
            <a:ext cx="2313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b="1">
                <a:latin typeface="Inter"/>
                <a:ea typeface="Inter"/>
                <a:cs typeface="Inter"/>
                <a:sym typeface="Inter"/>
              </a:rPr>
              <a:t>Any questions?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You can find me at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Inter Light"/>
              <a:buChar char="￮"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@username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Char char="￮"/>
            </a:pPr>
            <a:r>
              <a:rPr lang="fr">
                <a:latin typeface="Inter Light"/>
                <a:ea typeface="Inter Light"/>
                <a:cs typeface="Inter Light"/>
                <a:sym typeface="Inter Light"/>
              </a:rPr>
              <a:t>user@mail.me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900" y="2659450"/>
            <a:ext cx="639878" cy="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655" y="2766841"/>
            <a:ext cx="979145" cy="427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51"/>
          <p:cNvGrpSpPr/>
          <p:nvPr/>
        </p:nvGrpSpPr>
        <p:grpSpPr>
          <a:xfrm>
            <a:off x="1756363" y="1443138"/>
            <a:ext cx="435600" cy="435600"/>
            <a:chOff x="1756363" y="1443138"/>
            <a:chExt cx="435600" cy="435600"/>
          </a:xfrm>
        </p:grpSpPr>
        <p:sp>
          <p:nvSpPr>
            <p:cNvPr id="386" name="Google Shape;386;p51"/>
            <p:cNvSpPr/>
            <p:nvPr/>
          </p:nvSpPr>
          <p:spPr>
            <a:xfrm>
              <a:off x="1756363" y="1443138"/>
              <a:ext cx="435600" cy="43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387" name="Google Shape;387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69400" y="1551413"/>
              <a:ext cx="209550" cy="219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Credits</a:t>
            </a:r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fr" sz="1800"/>
              <a:t>Presentation template by </a:t>
            </a:r>
            <a:r>
              <a:rPr lang="fr" sz="18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fr" sz="1800"/>
              <a:t>Photographs by </a:t>
            </a:r>
            <a:r>
              <a:rPr lang="fr" sz="18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94" name="Google Shape;394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41</a:t>
            </a:fld>
            <a:endParaRPr/>
          </a:p>
        </p:txBody>
      </p:sp>
      <p:sp>
        <p:nvSpPr>
          <p:cNvPr id="395" name="Google Shape;395;p52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Presentation design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9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fr" sz="1400">
                <a:solidFill>
                  <a:srgbClr val="000000"/>
                </a:solidFill>
              </a:rPr>
              <a:t>Titles: </a:t>
            </a:r>
            <a:r>
              <a:rPr lang="fr" sz="1400" b="1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Spectral bold</a:t>
            </a:r>
            <a:endParaRPr sz="1400" b="1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fr" sz="1400">
                <a:solidFill>
                  <a:srgbClr val="000000"/>
                </a:solidFill>
              </a:rPr>
              <a:t>Body copy: Inter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3"/>
              </a:rPr>
              <a:t>https://fonts.google.com/specimen/Spectral?query=spectral</a:t>
            </a:r>
            <a:r>
              <a:rPr lang="fr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hlinkClick r:id="rId4"/>
              </a:rPr>
              <a:t>https://fonts.google.com/specimen/Inter?query=inter</a:t>
            </a:r>
            <a:r>
              <a:rPr lang="fr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Inter Light"/>
                <a:ea typeface="Inter Light"/>
                <a:cs typeface="Inter Light"/>
                <a:sym typeface="Inter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1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666666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3" name="Google Shape;403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42</a:t>
            </a:fld>
            <a:endParaRPr/>
          </a:p>
        </p:txBody>
      </p:sp>
      <p:grpSp>
        <p:nvGrpSpPr>
          <p:cNvPr id="404" name="Google Shape;404;p53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05" name="Google Shape;405;p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>
            <a:spLocks noGrp="1"/>
          </p:cNvSpPr>
          <p:nvPr>
            <p:ph type="ctrTitle"/>
          </p:nvPr>
        </p:nvSpPr>
        <p:spPr>
          <a:xfrm>
            <a:off x="2569800" y="1855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 Resources</a:t>
            </a:r>
            <a:endParaRPr/>
          </a:p>
        </p:txBody>
      </p:sp>
      <p:sp>
        <p:nvSpPr>
          <p:cNvPr id="417" name="Google Shape;417;p54"/>
          <p:cNvSpPr txBox="1">
            <a:spLocks noGrp="1"/>
          </p:cNvSpPr>
          <p:nvPr>
            <p:ph type="subTitle" idx="1"/>
          </p:nvPr>
        </p:nvSpPr>
        <p:spPr>
          <a:xfrm>
            <a:off x="2569800" y="2807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 Business Plans, Marketing Plans, Project Proposals, Lessons, etc</a:t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1359261" y="1046036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1467700" y="113947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endParaRPr sz="47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>
            <a:spLocks noGrp="1"/>
          </p:cNvSpPr>
          <p:nvPr>
            <p:ph type="title"/>
          </p:nvPr>
        </p:nvSpPr>
        <p:spPr>
          <a:xfrm>
            <a:off x="457200" y="98783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Timeline</a:t>
            </a:r>
            <a:endParaRPr/>
          </a:p>
        </p:txBody>
      </p:sp>
      <p:sp>
        <p:nvSpPr>
          <p:cNvPr id="425" name="Google Shape;425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44</a:t>
            </a:fld>
            <a:endParaRPr/>
          </a:p>
        </p:txBody>
      </p:sp>
      <p:sp>
        <p:nvSpPr>
          <p:cNvPr id="426" name="Google Shape;426;p55"/>
          <p:cNvSpPr/>
          <p:nvPr/>
        </p:nvSpPr>
        <p:spPr>
          <a:xfrm>
            <a:off x="7735208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7075124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6415040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5"/>
          <p:cNvSpPr/>
          <p:nvPr/>
        </p:nvSpPr>
        <p:spPr>
          <a:xfrm>
            <a:off x="5754956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SEP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5094872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4434788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JUL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3774704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JUN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3114619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MAY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2454535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1794451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1134367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474283" y="2730063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4D051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JAN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0" y="2730063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39" name="Google Shape;439;p55"/>
          <p:cNvCxnSpPr/>
          <p:nvPr/>
        </p:nvCxnSpPr>
        <p:spPr>
          <a:xfrm rot="10800000">
            <a:off x="76892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55"/>
          <p:cNvSpPr txBox="1"/>
          <p:nvPr/>
        </p:nvSpPr>
        <p:spPr>
          <a:xfrm>
            <a:off x="727900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1" name="Google Shape;441;p55"/>
          <p:cNvCxnSpPr/>
          <p:nvPr/>
        </p:nvCxnSpPr>
        <p:spPr>
          <a:xfrm rot="10800000">
            <a:off x="209015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55"/>
          <p:cNvSpPr txBox="1"/>
          <p:nvPr/>
        </p:nvSpPr>
        <p:spPr>
          <a:xfrm>
            <a:off x="2050642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3" name="Google Shape;443;p55"/>
          <p:cNvCxnSpPr/>
          <p:nvPr/>
        </p:nvCxnSpPr>
        <p:spPr>
          <a:xfrm rot="10800000">
            <a:off x="341139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55"/>
          <p:cNvSpPr txBox="1"/>
          <p:nvPr/>
        </p:nvSpPr>
        <p:spPr>
          <a:xfrm>
            <a:off x="3373384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5" name="Google Shape;445;p55"/>
          <p:cNvCxnSpPr/>
          <p:nvPr/>
        </p:nvCxnSpPr>
        <p:spPr>
          <a:xfrm rot="10800000">
            <a:off x="473262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6" name="Google Shape;446;p55"/>
          <p:cNvSpPr txBox="1"/>
          <p:nvPr/>
        </p:nvSpPr>
        <p:spPr>
          <a:xfrm>
            <a:off x="4696126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7" name="Google Shape;447;p55"/>
          <p:cNvCxnSpPr/>
          <p:nvPr/>
        </p:nvCxnSpPr>
        <p:spPr>
          <a:xfrm rot="10800000">
            <a:off x="6053863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8" name="Google Shape;448;p55"/>
          <p:cNvSpPr txBox="1"/>
          <p:nvPr/>
        </p:nvSpPr>
        <p:spPr>
          <a:xfrm>
            <a:off x="6018868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9" name="Google Shape;449;p55"/>
          <p:cNvCxnSpPr/>
          <p:nvPr/>
        </p:nvCxnSpPr>
        <p:spPr>
          <a:xfrm rot="10800000">
            <a:off x="7375098" y="225604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0" name="Google Shape;450;p55"/>
          <p:cNvSpPr txBox="1"/>
          <p:nvPr/>
        </p:nvSpPr>
        <p:spPr>
          <a:xfrm>
            <a:off x="7341610" y="170131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1" name="Google Shape;451;p55"/>
          <p:cNvCxnSpPr/>
          <p:nvPr/>
        </p:nvCxnSpPr>
        <p:spPr>
          <a:xfrm rot="10800000">
            <a:off x="143968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2" name="Google Shape;452;p55"/>
          <p:cNvSpPr txBox="1"/>
          <p:nvPr/>
        </p:nvSpPr>
        <p:spPr>
          <a:xfrm>
            <a:off x="1369548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3" name="Google Shape;453;p55"/>
          <p:cNvCxnSpPr/>
          <p:nvPr/>
        </p:nvCxnSpPr>
        <p:spPr>
          <a:xfrm rot="10800000">
            <a:off x="276092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" name="Google Shape;454;p55"/>
          <p:cNvSpPr txBox="1"/>
          <p:nvPr/>
        </p:nvSpPr>
        <p:spPr>
          <a:xfrm>
            <a:off x="2699944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5" name="Google Shape;455;p55"/>
          <p:cNvCxnSpPr/>
          <p:nvPr/>
        </p:nvCxnSpPr>
        <p:spPr>
          <a:xfrm rot="10800000">
            <a:off x="408215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55"/>
          <p:cNvSpPr txBox="1"/>
          <p:nvPr/>
        </p:nvSpPr>
        <p:spPr>
          <a:xfrm>
            <a:off x="4030339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7" name="Google Shape;457;p55"/>
          <p:cNvCxnSpPr/>
          <p:nvPr/>
        </p:nvCxnSpPr>
        <p:spPr>
          <a:xfrm rot="10800000">
            <a:off x="540339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55"/>
          <p:cNvSpPr txBox="1"/>
          <p:nvPr/>
        </p:nvSpPr>
        <p:spPr>
          <a:xfrm>
            <a:off x="5360735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9" name="Google Shape;459;p55"/>
          <p:cNvCxnSpPr/>
          <p:nvPr/>
        </p:nvCxnSpPr>
        <p:spPr>
          <a:xfrm rot="10800000">
            <a:off x="6724627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55"/>
          <p:cNvSpPr txBox="1"/>
          <p:nvPr/>
        </p:nvSpPr>
        <p:spPr>
          <a:xfrm>
            <a:off x="6691131" y="36222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1" name="Google Shape;461;p55"/>
          <p:cNvCxnSpPr/>
          <p:nvPr/>
        </p:nvCxnSpPr>
        <p:spPr>
          <a:xfrm rot="10800000">
            <a:off x="8045862" y="3099082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55"/>
          <p:cNvSpPr txBox="1"/>
          <p:nvPr/>
        </p:nvSpPr>
        <p:spPr>
          <a:xfrm>
            <a:off x="8008073" y="3622263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 idx="4294967295"/>
          </p:nvPr>
        </p:nvSpPr>
        <p:spPr>
          <a:xfrm>
            <a:off x="457200" y="47300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Roadmap</a:t>
            </a:r>
            <a:endParaRPr/>
          </a:p>
        </p:txBody>
      </p:sp>
      <p:sp>
        <p:nvSpPr>
          <p:cNvPr id="468" name="Google Shape;468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45</a:t>
            </a:fld>
            <a:endParaRPr/>
          </a:p>
        </p:txBody>
      </p:sp>
      <p:sp>
        <p:nvSpPr>
          <p:cNvPr id="469" name="Google Shape;469;p56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6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56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72" name="Google Shape;472;p5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4D05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4" name="Google Shape;474;p56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75" name="Google Shape;475;p5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7" name="Google Shape;477;p56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78" name="Google Shape;478;p5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0" name="Google Shape;480;p56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1" name="Google Shape;481;p5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2" name="Google Shape;482;p5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3" name="Google Shape;483;p56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84" name="Google Shape;484;p5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86" name="Google Shape;486;p56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87" name="Google Shape;487;p5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8" name="Google Shape;488;p5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89" name="Google Shape;489;p56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56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>
            <a:spLocks noGrp="1"/>
          </p:cNvSpPr>
          <p:nvPr>
            <p:ph type="title"/>
          </p:nvPr>
        </p:nvSpPr>
        <p:spPr>
          <a:xfrm>
            <a:off x="457200" y="8613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Gantt chart</a:t>
            </a:r>
            <a:endParaRPr/>
          </a:p>
        </p:txBody>
      </p:sp>
      <p:sp>
        <p:nvSpPr>
          <p:cNvPr id="500" name="Google Shape;500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46</a:t>
            </a:fld>
            <a:endParaRPr/>
          </a:p>
        </p:txBody>
      </p:sp>
      <p:graphicFrame>
        <p:nvGraphicFramePr>
          <p:cNvPr id="501" name="Google Shape;501;p57"/>
          <p:cNvGraphicFramePr/>
          <p:nvPr/>
        </p:nvGraphicFramePr>
        <p:xfrm>
          <a:off x="598038" y="1710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{942F8E22-B938-4752-B560-229DC63CA82E}</a:tableStyleId>
              </a:tblPr>
              <a:tblGrid>
                <a:gridCol w="13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99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D05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>
            <a:spLocks noGrp="1"/>
          </p:cNvSpPr>
          <p:nvPr>
            <p:ph type="title"/>
          </p:nvPr>
        </p:nvSpPr>
        <p:spPr>
          <a:xfrm>
            <a:off x="457200" y="8613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SWOT Analysis</a:t>
            </a:r>
            <a:endParaRPr/>
          </a:p>
        </p:txBody>
      </p:sp>
      <p:sp>
        <p:nvSpPr>
          <p:cNvPr id="507" name="Google Shape;507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47</a:t>
            </a:fld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757918" y="16651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58"/>
          <p:cNvSpPr/>
          <p:nvPr/>
        </p:nvSpPr>
        <p:spPr>
          <a:xfrm>
            <a:off x="4649282" y="16651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0" name="Google Shape;510;p58"/>
          <p:cNvSpPr/>
          <p:nvPr/>
        </p:nvSpPr>
        <p:spPr>
          <a:xfrm>
            <a:off x="757918" y="32273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58"/>
          <p:cNvSpPr/>
          <p:nvPr/>
        </p:nvSpPr>
        <p:spPr>
          <a:xfrm>
            <a:off x="4649282" y="32273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fr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2" name="Google Shape;512;p58"/>
          <p:cNvSpPr/>
          <p:nvPr/>
        </p:nvSpPr>
        <p:spPr>
          <a:xfrm>
            <a:off x="3422032" y="19982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8"/>
          <p:cNvSpPr/>
          <p:nvPr/>
        </p:nvSpPr>
        <p:spPr>
          <a:xfrm rot="5400000">
            <a:off x="3576734" y="19982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8"/>
          <p:cNvSpPr/>
          <p:nvPr/>
        </p:nvSpPr>
        <p:spPr>
          <a:xfrm rot="10800000">
            <a:off x="3576734" y="21541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8"/>
          <p:cNvSpPr/>
          <p:nvPr/>
        </p:nvSpPr>
        <p:spPr>
          <a:xfrm rot="-5400000">
            <a:off x="3422032" y="21541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8"/>
          <p:cNvSpPr/>
          <p:nvPr/>
        </p:nvSpPr>
        <p:spPr>
          <a:xfrm>
            <a:off x="3916392" y="2446170"/>
            <a:ext cx="290796" cy="394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S</a:t>
            </a:r>
          </a:p>
        </p:txBody>
      </p:sp>
      <p:sp>
        <p:nvSpPr>
          <p:cNvPr id="517" name="Google Shape;517;p58"/>
          <p:cNvSpPr/>
          <p:nvPr/>
        </p:nvSpPr>
        <p:spPr>
          <a:xfrm>
            <a:off x="4818647" y="2453028"/>
            <a:ext cx="550319" cy="3851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W</a:t>
            </a:r>
          </a:p>
        </p:txBody>
      </p:sp>
      <p:sp>
        <p:nvSpPr>
          <p:cNvPr id="518" name="Google Shape;518;p58"/>
          <p:cNvSpPr/>
          <p:nvPr/>
        </p:nvSpPr>
        <p:spPr>
          <a:xfrm>
            <a:off x="3885666" y="3429054"/>
            <a:ext cx="395044" cy="394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O</a:t>
            </a:r>
          </a:p>
        </p:txBody>
      </p:sp>
      <p:sp>
        <p:nvSpPr>
          <p:cNvPr id="519" name="Google Shape;519;p58"/>
          <p:cNvSpPr/>
          <p:nvPr/>
        </p:nvSpPr>
        <p:spPr>
          <a:xfrm>
            <a:off x="4920152" y="3435912"/>
            <a:ext cx="297929" cy="3851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oppins"/>
              </a:rPr>
              <a:t>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Spectral"/>
                <a:ea typeface="Spectral"/>
                <a:cs typeface="Spectral"/>
                <a:sym typeface="Spectral"/>
              </a:rPr>
              <a:t>Business Model Canvas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5" name="Google Shape;525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48</a:t>
            </a:fld>
            <a:endParaRPr/>
          </a:p>
        </p:txBody>
      </p:sp>
      <p:sp>
        <p:nvSpPr>
          <p:cNvPr id="526" name="Google Shape;526;p59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59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4" name="Google Shape;534;p59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p59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59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9" name="Google Shape;539;p59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40" name="Google Shape;540;p5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42" name="Google Shape;542;p59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43" name="Google Shape;543;p5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0" name="Google Shape;550;p59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51" name="Google Shape;551;p5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62" name="Google Shape;562;p59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63" name="Google Shape;563;p5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68" name="Google Shape;568;p59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>
            <a:spLocks noGrp="1"/>
          </p:cNvSpPr>
          <p:nvPr>
            <p:ph type="title"/>
          </p:nvPr>
        </p:nvSpPr>
        <p:spPr>
          <a:xfrm>
            <a:off x="457200" y="826347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Funnel</a:t>
            </a:r>
            <a:endParaRPr/>
          </a:p>
        </p:txBody>
      </p:sp>
      <p:sp>
        <p:nvSpPr>
          <p:cNvPr id="574" name="Google Shape;574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49</a:t>
            </a:fld>
            <a:endParaRPr/>
          </a:p>
        </p:txBody>
      </p:sp>
      <p:grpSp>
        <p:nvGrpSpPr>
          <p:cNvPr id="575" name="Google Shape;575;p60"/>
          <p:cNvGrpSpPr/>
          <p:nvPr/>
        </p:nvGrpSpPr>
        <p:grpSpPr>
          <a:xfrm>
            <a:off x="1355031" y="1509474"/>
            <a:ext cx="3123047" cy="2807679"/>
            <a:chOff x="3778727" y="4460423"/>
            <a:chExt cx="720160" cy="647438"/>
          </a:xfrm>
        </p:grpSpPr>
        <p:sp>
          <p:nvSpPr>
            <p:cNvPr id="576" name="Google Shape;576;p6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rgbClr val="4D051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9" name="Google Shape;579;p6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0" name="Google Shape;580;p6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1" name="Google Shape;581;p6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fr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2" name="Google Shape;582;p6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83" name="Google Shape;583;p60"/>
          <p:cNvCxnSpPr/>
          <p:nvPr/>
        </p:nvCxnSpPr>
        <p:spPr>
          <a:xfrm>
            <a:off x="4408866" y="1974268"/>
            <a:ext cx="91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4" name="Google Shape;584;p60"/>
          <p:cNvSpPr txBox="1"/>
          <p:nvPr/>
        </p:nvSpPr>
        <p:spPr>
          <a:xfrm>
            <a:off x="5376969" y="182535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5" name="Google Shape;585;p60"/>
          <p:cNvCxnSpPr/>
          <p:nvPr/>
        </p:nvCxnSpPr>
        <p:spPr>
          <a:xfrm>
            <a:off x="4274124" y="2391131"/>
            <a:ext cx="1049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6" name="Google Shape;586;p60"/>
          <p:cNvSpPr txBox="1"/>
          <p:nvPr/>
        </p:nvSpPr>
        <p:spPr>
          <a:xfrm>
            <a:off x="5376969" y="224220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p60"/>
          <p:cNvCxnSpPr/>
          <p:nvPr/>
        </p:nvCxnSpPr>
        <p:spPr>
          <a:xfrm>
            <a:off x="4082645" y="2807995"/>
            <a:ext cx="124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8" name="Google Shape;588;p60"/>
          <p:cNvSpPr txBox="1"/>
          <p:nvPr/>
        </p:nvSpPr>
        <p:spPr>
          <a:xfrm>
            <a:off x="5376969" y="265906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9" name="Google Shape;589;p60"/>
          <p:cNvCxnSpPr/>
          <p:nvPr/>
        </p:nvCxnSpPr>
        <p:spPr>
          <a:xfrm>
            <a:off x="3919535" y="3224837"/>
            <a:ext cx="1404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0" name="Google Shape;590;p60"/>
          <p:cNvSpPr txBox="1"/>
          <p:nvPr/>
        </p:nvSpPr>
        <p:spPr>
          <a:xfrm>
            <a:off x="5376969" y="307591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1" name="Google Shape;591;p60"/>
          <p:cNvCxnSpPr/>
          <p:nvPr/>
        </p:nvCxnSpPr>
        <p:spPr>
          <a:xfrm>
            <a:off x="3742230" y="3641701"/>
            <a:ext cx="1581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2" name="Google Shape;592;p60"/>
          <p:cNvSpPr txBox="1"/>
          <p:nvPr/>
        </p:nvSpPr>
        <p:spPr>
          <a:xfrm>
            <a:off x="5376969" y="3492772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93" name="Google Shape;593;p60"/>
          <p:cNvCxnSpPr/>
          <p:nvPr/>
        </p:nvCxnSpPr>
        <p:spPr>
          <a:xfrm>
            <a:off x="3557849" y="4058543"/>
            <a:ext cx="1758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4" name="Google Shape;594;p60"/>
          <p:cNvSpPr txBox="1"/>
          <p:nvPr/>
        </p:nvSpPr>
        <p:spPr>
          <a:xfrm>
            <a:off x="5376969" y="3909627"/>
            <a:ext cx="2412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53082" y="1262971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Objectifs de l’atelier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05226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5673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>
            <a:spLocks noGrp="1"/>
          </p:cNvSpPr>
          <p:nvPr>
            <p:ph type="title"/>
          </p:nvPr>
        </p:nvSpPr>
        <p:spPr>
          <a:xfrm>
            <a:off x="457200" y="793463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Team Presentation</a:t>
            </a:r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50</a:t>
            </a:fld>
            <a:endParaRPr/>
          </a:p>
        </p:txBody>
      </p:sp>
      <p:pic>
        <p:nvPicPr>
          <p:cNvPr id="601" name="Google Shape;601;p61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2" name="Google Shape;602;p61"/>
          <p:cNvSpPr txBox="1"/>
          <p:nvPr/>
        </p:nvSpPr>
        <p:spPr>
          <a:xfrm>
            <a:off x="860325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/>
        </p:nvSpPr>
        <p:spPr>
          <a:xfrm>
            <a:off x="2840050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6" name="Google Shape;606;p61"/>
          <p:cNvSpPr txBox="1"/>
          <p:nvPr/>
        </p:nvSpPr>
        <p:spPr>
          <a:xfrm>
            <a:off x="4819775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7" name="Google Shape;607;p61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844512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8" name="Google Shape;608;p61"/>
          <p:cNvSpPr txBox="1"/>
          <p:nvPr/>
        </p:nvSpPr>
        <p:spPr>
          <a:xfrm>
            <a:off x="6799500" y="3463538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fr">
                <a:latin typeface="Inter"/>
                <a:ea typeface="Inter"/>
                <a:cs typeface="Inter"/>
                <a:sym typeface="Inter"/>
              </a:rPr>
            </a:br>
            <a:r>
              <a:rPr lang="fr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2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Spectral"/>
                <a:ea typeface="Spectral"/>
                <a:cs typeface="Spectral"/>
                <a:sym typeface="Spectral"/>
              </a:rPr>
              <a:t>Competitor Matrix</a:t>
            </a:r>
            <a:endParaRPr sz="12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14" name="Google Shape;614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51</a:t>
            </a:fld>
            <a:endParaRPr/>
          </a:p>
        </p:txBody>
      </p:sp>
      <p:cxnSp>
        <p:nvCxnSpPr>
          <p:cNvPr id="615" name="Google Shape;615;p62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6" name="Google Shape;616;p62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7" name="Google Shape;617;p62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62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62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p62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" name="Google Shape;621;p62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2" name="Google Shape;622;p62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4" name="Google Shape;624;p62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5" name="Google Shape;625;p62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>
            <a:spLocks noGrp="1"/>
          </p:cNvSpPr>
          <p:nvPr>
            <p:ph type="title"/>
          </p:nvPr>
        </p:nvSpPr>
        <p:spPr>
          <a:xfrm>
            <a:off x="457200" y="6748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Weekly Planner</a:t>
            </a:r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52</a:t>
            </a:fld>
            <a:endParaRPr/>
          </a:p>
        </p:txBody>
      </p:sp>
      <p:graphicFrame>
        <p:nvGraphicFramePr>
          <p:cNvPr id="634" name="Google Shape;634;p63"/>
          <p:cNvGraphicFramePr/>
          <p:nvPr/>
        </p:nvGraphicFramePr>
        <p:xfrm>
          <a:off x="557725" y="146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{5A007D8D-AF31-47E1-820A-931789C7C317}</a:tableStyleId>
              </a:tblPr>
              <a:tblGrid>
                <a:gridCol w="87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This means that you can: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Light"/>
              <a:buChar char="●"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Light"/>
              <a:buChar char="●"/>
            </a:pPr>
            <a:r>
              <a:rPr lang="fr" sz="9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Change line color, width and style</a:t>
            </a: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.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Isn’t that nice? :)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Light"/>
                <a:ea typeface="Inter Light"/>
                <a:cs typeface="Inter Light"/>
                <a:sym typeface="Inter Light"/>
              </a:rPr>
              <a:t>Examples:</a:t>
            </a: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640" name="Google Shape;640;p64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41" name="Google Shape;641;p6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4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656" name="Google Shape;656;p64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4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64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62" name="Google Shape;662;p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64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4"/>
          <p:cNvSpPr/>
          <p:nvPr/>
        </p:nvSpPr>
        <p:spPr>
          <a:xfrm>
            <a:off x="26568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64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70" name="Google Shape;670;p6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64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64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76" name="Google Shape;676;p6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4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64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84" name="Google Shape;684;p6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64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4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4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4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64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693" name="Google Shape;693;p64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64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696" name="Google Shape;696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64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699" name="Google Shape;699;p6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64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03" name="Google Shape;703;p64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4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11" name="Google Shape;711;p6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64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18" name="Google Shape;718;p6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64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64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24" name="Google Shape;724;p6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64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27" name="Google Shape;727;p64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4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64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33" name="Google Shape;733;p64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64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36" name="Google Shape;736;p6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64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44" name="Google Shape;744;p6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4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4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64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50" name="Google Shape;750;p64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4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4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4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64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59" name="Google Shape;759;p6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64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64" name="Google Shape;764;p6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4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4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69" name="Google Shape;769;p6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4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4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64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74" name="Google Shape;774;p6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77" name="Google Shape;777;p64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64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80" name="Google Shape;780;p64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64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64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84" name="Google Shape;784;p6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64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87" name="Google Shape;787;p64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4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4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4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64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64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798" name="Google Shape;798;p6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64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64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02" name="Google Shape;802;p6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64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05" name="Google Shape;805;p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64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10" name="Google Shape;810;p6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64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64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15" name="Google Shape;815;p6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4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4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4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22" name="Google Shape;822;p64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4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4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4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64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32" name="Google Shape;832;p64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64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36" name="Google Shape;836;p64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64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40" name="Google Shape;840;p6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4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4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64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46" name="Google Shape;846;p6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4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49" name="Google Shape;849;p6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64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57" name="Google Shape;857;p6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4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64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64" name="Google Shape;864;p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64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67" name="Google Shape;867;p6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64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4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64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76" name="Google Shape;876;p64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4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4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4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4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64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85" name="Google Shape;885;p6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4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64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88" name="Google Shape;888;p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4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4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4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4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895" name="Google Shape;895;p6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64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03" name="Google Shape;903;p64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4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07" name="Google Shape;907;p64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4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4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64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14" name="Google Shape;914;p6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4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4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18" name="Google Shape;918;p6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4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4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922" name="Google Shape;922;p64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64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28" name="Google Shape;928;p6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4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4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4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4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64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56" name="Google Shape;956;p64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4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80" name="Google Shape;980;p6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64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995" name="Google Shape;995;p6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4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999" name="Google Shape;999;p6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4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4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4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64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06" name="Google Shape;1006;p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64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15" name="Google Shape;1015;p6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4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4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64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19" name="Google Shape;1019;p6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4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4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64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25" name="Google Shape;1025;p6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4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64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33" name="Google Shape;1033;p64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4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4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64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40" name="Google Shape;1040;p64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4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4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4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4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64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050" name="Google Shape;1050;p6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64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62" name="Google Shape;1062;p64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4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64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68" name="Google Shape;1068;p6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4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4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64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76" name="Google Shape;1076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64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079" name="Google Shape;1079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64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82" name="Google Shape;1082;p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4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64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4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6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65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3" name="Google Shape;1093;p65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65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0" name="Google Shape;1100;p65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65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5" name="Google Shape;1105;p65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65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09" name="Google Shape;1109;p65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65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5" name="Google Shape;1115;p65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8" name="Google Shape;1118;p65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19" name="Google Shape;1119;p65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65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4" name="Google Shape;1124;p65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65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0" name="Google Shape;1130;p65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65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37" name="Google Shape;1137;p65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65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0" name="Google Shape;1140;p65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65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4" name="Google Shape;1144;p65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65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1" name="Google Shape;1151;p65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65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57" name="Google Shape;1157;p65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65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1" name="Google Shape;1161;p6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2" name="Google Shape;1162;p6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6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6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6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6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6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6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65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79" name="Google Shape;1179;p65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65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4" name="Google Shape;1184;p65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65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0" name="Google Shape;1190;p65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65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97" name="Google Shape;1197;p65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65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65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65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65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2" name="Google Shape;1202;p65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65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65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07" name="Google Shape;1207;p65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2" name="Google Shape;1212;p65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3" name="Google Shape;1213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3" name="Google Shape;1223;p65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4" name="Google Shape;1224;p65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65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7" name="Google Shape;1227;p65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28" name="Google Shape;1228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8" name="Google Shape;1238;p65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39" name="Google Shape;1239;p65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65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65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3" name="Google Shape;1243;p65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4" name="Google Shape;1244;p6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6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6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6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4" name="Google Shape;1254;p65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5" name="Google Shape;1255;p6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6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6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6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6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6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65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3" name="Google Shape;1263;p65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65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65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65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7" name="Google Shape;1267;p65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68" name="Google Shape;1268;p65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65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3" name="Google Shape;1273;p65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8" name="Google Shape;1278;p65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79" name="Google Shape;1279;p65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65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65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65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65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65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86" name="Google Shape;1286;p65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65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0" name="Google Shape;1290;p65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65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5" name="Google Shape;1295;p65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96" name="Google Shape;1296;p65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65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3" name="Google Shape;1303;p65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65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07" name="Google Shape;1307;p65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65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65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2" name="Google Shape;1312;p65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65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19" name="Google Shape;1319;p65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65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27" name="Google Shape;1327;p65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1" name="Google Shape;1331;p65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2" name="Google Shape;1332;p65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65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36" name="Google Shape;1336;p65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9" name="Google Shape;1339;p65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0" name="Google Shape;1340;p65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65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65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5" name="Google Shape;1345;p65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65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0" name="Google Shape;1350;p65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65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56" name="Google Shape;1356;p65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65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65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65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65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65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2" name="Google Shape;1362;p65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3" name="Google Shape;1363;p65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65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65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5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65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65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65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0" name="Google Shape;1370;p65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1" name="Google Shape;1371;p65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5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65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65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65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65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5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65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65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65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65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65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4" name="Google Shape;1384;p65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65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5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5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8" name="Google Shape;1388;p65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89" name="Google Shape;1389;p65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65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65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3" name="Google Shape;1393;p65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65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65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0" name="Google Shape;1400;p65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65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65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65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09" name="Google Shape;1409;p65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65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65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65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65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65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65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65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2" name="Google Shape;1422;p6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6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6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6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65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4" name="Google Shape;1434;p65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5" name="Google Shape;1435;p65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65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65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65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65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48" name="Google Shape;1448;p65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65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5" name="Google Shape;1455;p65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65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65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65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65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65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65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65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65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65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65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65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65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65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0" name="Google Shape;1470;p65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1" name="Google Shape;1471;p65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65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65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65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5" name="Google Shape;1475;p65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76" name="Google Shape;1476;p65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77" name="Google Shape;1477;p65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65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65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0" name="Google Shape;1480;p65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1" name="Google Shape;1481;p65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65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65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65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5" name="Google Shape;1485;p65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65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65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65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89" name="Google Shape;1489;p65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65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65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2" name="Google Shape;1492;p65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3" name="Google Shape;1493;p65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65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65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65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65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65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65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65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2" name="Google Shape;1502;p65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65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65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65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65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65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65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65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65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65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65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65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65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65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65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65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65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65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65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65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65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65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65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27" name="Google Shape;1527;p6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28" name="Google Shape;1528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6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1" name="Google Shape;1531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6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4" name="Google Shape;1534;p6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6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6" name="Google Shape;1536;p65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Diagrams and infographics</a:t>
            </a:r>
            <a:endParaRPr sz="2000"/>
          </a:p>
        </p:txBody>
      </p:sp>
      <p:sp>
        <p:nvSpPr>
          <p:cNvPr id="1537" name="Google Shape;1537;p6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/>
          <p:cNvSpPr txBox="1"/>
          <p:nvPr/>
        </p:nvSpPr>
        <p:spPr>
          <a:xfrm>
            <a:off x="1136950" y="664263"/>
            <a:ext cx="70041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You can also use any emoji as an icon!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And of course it resizes without losing quality.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Inter Light"/>
                <a:ea typeface="Inter Light"/>
                <a:cs typeface="Inter Light"/>
                <a:sym typeface="Inter Light"/>
              </a:rPr>
              <a:t>How? Follow Google instructions https://twitter.com/googledocs/status/730087240156643328</a:t>
            </a:r>
            <a:endParaRPr sz="12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3" name="Google Shape;1543;p66"/>
          <p:cNvSpPr txBox="1"/>
          <p:nvPr/>
        </p:nvSpPr>
        <p:spPr>
          <a:xfrm>
            <a:off x="1002900" y="2124238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fr" sz="24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fr"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and many more...</a:t>
            </a:r>
            <a:endParaRPr sz="24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544" name="Google Shape;1544;p6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6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67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Spectral"/>
                <a:ea typeface="Spectral"/>
                <a:cs typeface="Spectral"/>
                <a:sym typeface="Spectral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551" name="Google Shape;1551;p67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2" name="Google Shape;1552;p67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3" name="Google Shape;1553;p67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67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55" name="Google Shape;1555;p67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6" name="Google Shape;1556;p67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67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58" name="Google Shape;1558;p67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59" name="Google Shape;1559;p67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67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61" name="Google Shape;1561;p67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2" name="Google Shape;1562;p67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solidFill>
                      <a:srgbClr val="434343"/>
                    </a:solidFill>
                    <a:latin typeface="Inter"/>
                    <a:ea typeface="Inter"/>
                    <a:cs typeface="Inter"/>
                    <a:sym typeface="Inter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3" name="Google Shape;1563;p67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1564" name="Google Shape;1564;p6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2672401" y="1275850"/>
            <a:ext cx="4346155" cy="1874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Etat des lieux du handicap</a:t>
            </a:r>
            <a:endParaRPr dirty="0"/>
          </a:p>
        </p:txBody>
      </p:sp>
      <p:sp>
        <p:nvSpPr>
          <p:cNvPr id="143" name="Google Shape;143;p30"/>
          <p:cNvSpPr/>
          <p:nvPr/>
        </p:nvSpPr>
        <p:spPr>
          <a:xfrm>
            <a:off x="1481181" y="1738950"/>
            <a:ext cx="832800" cy="8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608081" y="1918105"/>
            <a:ext cx="579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700" b="1" dirty="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3</a:t>
            </a:r>
            <a:endParaRPr sz="4700" b="1" dirty="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53886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22336" y="708037"/>
            <a:ext cx="8429223" cy="1243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 est le pourcentage de personnes handicapées en France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1737CCA-8FB2-E24A-7682-E85A62DF9C5E}"/>
              </a:ext>
            </a:extLst>
          </p:cNvPr>
          <p:cNvGrpSpPr/>
          <p:nvPr/>
        </p:nvGrpSpPr>
        <p:grpSpPr>
          <a:xfrm>
            <a:off x="3276371" y="2482908"/>
            <a:ext cx="1260000" cy="1197000"/>
            <a:chOff x="3145039" y="2392756"/>
            <a:chExt cx="1260000" cy="1197000"/>
          </a:xfrm>
        </p:grpSpPr>
        <p:sp>
          <p:nvSpPr>
            <p:cNvPr id="13" name="Google Shape;143;p30">
              <a:extLst>
                <a:ext uri="{FF2B5EF4-FFF2-40B4-BE49-F238E27FC236}">
                  <a16:creationId xmlns:a16="http://schemas.microsoft.com/office/drawing/2014/main" id="{586649AE-07E8-9048-CFA5-908AD5B337B6}"/>
                </a:ext>
              </a:extLst>
            </p:cNvPr>
            <p:cNvSpPr/>
            <p:nvPr/>
          </p:nvSpPr>
          <p:spPr>
            <a:xfrm>
              <a:off x="3145039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" name="Google Shape;181;p35">
              <a:extLst>
                <a:ext uri="{FF2B5EF4-FFF2-40B4-BE49-F238E27FC236}">
                  <a16:creationId xmlns:a16="http://schemas.microsoft.com/office/drawing/2014/main" id="{3A35B196-D317-CBE8-77CA-B1D71DFF7A0C}"/>
                </a:ext>
              </a:extLst>
            </p:cNvPr>
            <p:cNvSpPr txBox="1">
              <a:spLocks/>
            </p:cNvSpPr>
            <p:nvPr/>
          </p:nvSpPr>
          <p:spPr>
            <a:xfrm>
              <a:off x="3145039" y="2744157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17%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8973FAE-CCEF-16E1-0A12-80D0F8DBC825}"/>
              </a:ext>
            </a:extLst>
          </p:cNvPr>
          <p:cNvGrpSpPr/>
          <p:nvPr/>
        </p:nvGrpSpPr>
        <p:grpSpPr>
          <a:xfrm>
            <a:off x="4739295" y="2482908"/>
            <a:ext cx="1334115" cy="1197000"/>
            <a:chOff x="4610333" y="2392756"/>
            <a:chExt cx="1334115" cy="1197000"/>
          </a:xfrm>
        </p:grpSpPr>
        <p:sp>
          <p:nvSpPr>
            <p:cNvPr id="11" name="Google Shape;143;p30">
              <a:extLst>
                <a:ext uri="{FF2B5EF4-FFF2-40B4-BE49-F238E27FC236}">
                  <a16:creationId xmlns:a16="http://schemas.microsoft.com/office/drawing/2014/main" id="{7B6FC771-A26C-FC19-659A-92E3F314420B}"/>
                </a:ext>
              </a:extLst>
            </p:cNvPr>
            <p:cNvSpPr/>
            <p:nvPr/>
          </p:nvSpPr>
          <p:spPr>
            <a:xfrm>
              <a:off x="46103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" name="Google Shape;181;p35">
              <a:extLst>
                <a:ext uri="{FF2B5EF4-FFF2-40B4-BE49-F238E27FC236}">
                  <a16:creationId xmlns:a16="http://schemas.microsoft.com/office/drawing/2014/main" id="{CFA1666F-85F7-E509-EE3B-A26959728D26}"/>
                </a:ext>
              </a:extLst>
            </p:cNvPr>
            <p:cNvSpPr txBox="1">
              <a:spLocks/>
            </p:cNvSpPr>
            <p:nvPr/>
          </p:nvSpPr>
          <p:spPr>
            <a:xfrm>
              <a:off x="4623630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32%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D01675-0315-B9B1-6D20-B18063F7EF8B}"/>
              </a:ext>
            </a:extLst>
          </p:cNvPr>
          <p:cNvGrpSpPr/>
          <p:nvPr/>
        </p:nvGrpSpPr>
        <p:grpSpPr>
          <a:xfrm>
            <a:off x="6147524" y="2482908"/>
            <a:ext cx="1320818" cy="1197000"/>
            <a:chOff x="6014666" y="2392756"/>
            <a:chExt cx="1320818" cy="1197000"/>
          </a:xfrm>
        </p:grpSpPr>
        <p:sp>
          <p:nvSpPr>
            <p:cNvPr id="12" name="Google Shape;143;p30">
              <a:extLst>
                <a:ext uri="{FF2B5EF4-FFF2-40B4-BE49-F238E27FC236}">
                  <a16:creationId xmlns:a16="http://schemas.microsoft.com/office/drawing/2014/main" id="{6A118977-DEF4-730A-DCFF-DA01977D8186}"/>
                </a:ext>
              </a:extLst>
            </p:cNvPr>
            <p:cNvSpPr/>
            <p:nvPr/>
          </p:nvSpPr>
          <p:spPr>
            <a:xfrm>
              <a:off x="6014666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Google Shape;181;p35">
              <a:extLst>
                <a:ext uri="{FF2B5EF4-FFF2-40B4-BE49-F238E27FC236}">
                  <a16:creationId xmlns:a16="http://schemas.microsoft.com/office/drawing/2014/main" id="{EB0D9C6D-EF4A-4288-DC3D-FBC10F943458}"/>
                </a:ext>
              </a:extLst>
            </p:cNvPr>
            <p:cNvSpPr txBox="1">
              <a:spLocks/>
            </p:cNvSpPr>
            <p:nvPr/>
          </p:nvSpPr>
          <p:spPr>
            <a:xfrm>
              <a:off x="6014666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48%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3B16436-BF84-572F-B235-C17E93D6A34F}"/>
              </a:ext>
            </a:extLst>
          </p:cNvPr>
          <p:cNvGrpSpPr/>
          <p:nvPr/>
        </p:nvGrpSpPr>
        <p:grpSpPr>
          <a:xfrm>
            <a:off x="1872209" y="2482908"/>
            <a:ext cx="1260000" cy="1197000"/>
            <a:chOff x="1827133" y="2392756"/>
            <a:chExt cx="1260000" cy="1197000"/>
          </a:xfrm>
        </p:grpSpPr>
        <p:sp>
          <p:nvSpPr>
            <p:cNvPr id="20" name="Google Shape;143;p30">
              <a:extLst>
                <a:ext uri="{FF2B5EF4-FFF2-40B4-BE49-F238E27FC236}">
                  <a16:creationId xmlns:a16="http://schemas.microsoft.com/office/drawing/2014/main" id="{99056197-1E73-BFAA-279F-D00CCD8B0BB7}"/>
                </a:ext>
              </a:extLst>
            </p:cNvPr>
            <p:cNvSpPr/>
            <p:nvPr/>
          </p:nvSpPr>
          <p:spPr>
            <a:xfrm>
              <a:off x="18271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181;p35">
              <a:extLst>
                <a:ext uri="{FF2B5EF4-FFF2-40B4-BE49-F238E27FC236}">
                  <a16:creationId xmlns:a16="http://schemas.microsoft.com/office/drawing/2014/main" id="{11C314FB-AD8B-7AB3-7C0C-76EB54D176D0}"/>
                </a:ext>
              </a:extLst>
            </p:cNvPr>
            <p:cNvSpPr txBox="1">
              <a:spLocks/>
            </p:cNvSpPr>
            <p:nvPr/>
          </p:nvSpPr>
          <p:spPr>
            <a:xfrm>
              <a:off x="1875051" y="2740321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4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57388" y="1397357"/>
            <a:ext cx="8429223" cy="1860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 est le handicap qui est tellement généralisé qu’on n’y pense pas alors qu’il y a 70% de personnes qui l’ont ?</a:t>
            </a:r>
            <a:endParaRPr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78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03018" y="283335"/>
            <a:ext cx="8429223" cy="1874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dirty="0"/>
              <a:t>Quel est le taux de chômage des personnes handicapées en France en sachant qu’au total, le taux de chômage comportant les personnes sans handicap est de 7,5% ?</a:t>
            </a:r>
            <a:endParaRPr sz="2800" dirty="0"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1737CCA-8FB2-E24A-7682-E85A62DF9C5E}"/>
              </a:ext>
            </a:extLst>
          </p:cNvPr>
          <p:cNvGrpSpPr/>
          <p:nvPr/>
        </p:nvGrpSpPr>
        <p:grpSpPr>
          <a:xfrm>
            <a:off x="3276371" y="2482908"/>
            <a:ext cx="1260000" cy="1197000"/>
            <a:chOff x="3145039" y="2392756"/>
            <a:chExt cx="1260000" cy="1197000"/>
          </a:xfrm>
        </p:grpSpPr>
        <p:sp>
          <p:nvSpPr>
            <p:cNvPr id="13" name="Google Shape;143;p30">
              <a:extLst>
                <a:ext uri="{FF2B5EF4-FFF2-40B4-BE49-F238E27FC236}">
                  <a16:creationId xmlns:a16="http://schemas.microsoft.com/office/drawing/2014/main" id="{586649AE-07E8-9048-CFA5-908AD5B337B6}"/>
                </a:ext>
              </a:extLst>
            </p:cNvPr>
            <p:cNvSpPr/>
            <p:nvPr/>
          </p:nvSpPr>
          <p:spPr>
            <a:xfrm>
              <a:off x="3145039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6" name="Google Shape;181;p35">
              <a:extLst>
                <a:ext uri="{FF2B5EF4-FFF2-40B4-BE49-F238E27FC236}">
                  <a16:creationId xmlns:a16="http://schemas.microsoft.com/office/drawing/2014/main" id="{3A35B196-D317-CBE8-77CA-B1D71DFF7A0C}"/>
                </a:ext>
              </a:extLst>
            </p:cNvPr>
            <p:cNvSpPr txBox="1">
              <a:spLocks/>
            </p:cNvSpPr>
            <p:nvPr/>
          </p:nvSpPr>
          <p:spPr>
            <a:xfrm>
              <a:off x="3145039" y="2744157"/>
              <a:ext cx="1260000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8%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8973FAE-CCEF-16E1-0A12-80D0F8DBC825}"/>
              </a:ext>
            </a:extLst>
          </p:cNvPr>
          <p:cNvGrpSpPr/>
          <p:nvPr/>
        </p:nvGrpSpPr>
        <p:grpSpPr>
          <a:xfrm>
            <a:off x="4708886" y="2482908"/>
            <a:ext cx="1320818" cy="1197000"/>
            <a:chOff x="4579924" y="2392756"/>
            <a:chExt cx="1320818" cy="1197000"/>
          </a:xfrm>
        </p:grpSpPr>
        <p:sp>
          <p:nvSpPr>
            <p:cNvPr id="11" name="Google Shape;143;p30">
              <a:extLst>
                <a:ext uri="{FF2B5EF4-FFF2-40B4-BE49-F238E27FC236}">
                  <a16:creationId xmlns:a16="http://schemas.microsoft.com/office/drawing/2014/main" id="{7B6FC771-A26C-FC19-659A-92E3F314420B}"/>
                </a:ext>
              </a:extLst>
            </p:cNvPr>
            <p:cNvSpPr/>
            <p:nvPr/>
          </p:nvSpPr>
          <p:spPr>
            <a:xfrm>
              <a:off x="46103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7" name="Google Shape;181;p35">
              <a:extLst>
                <a:ext uri="{FF2B5EF4-FFF2-40B4-BE49-F238E27FC236}">
                  <a16:creationId xmlns:a16="http://schemas.microsoft.com/office/drawing/2014/main" id="{CFA1666F-85F7-E509-EE3B-A26959728D26}"/>
                </a:ext>
              </a:extLst>
            </p:cNvPr>
            <p:cNvSpPr txBox="1">
              <a:spLocks/>
            </p:cNvSpPr>
            <p:nvPr/>
          </p:nvSpPr>
          <p:spPr>
            <a:xfrm>
              <a:off x="4579924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12%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D01675-0315-B9B1-6D20-B18063F7EF8B}"/>
              </a:ext>
            </a:extLst>
          </p:cNvPr>
          <p:cNvGrpSpPr/>
          <p:nvPr/>
        </p:nvGrpSpPr>
        <p:grpSpPr>
          <a:xfrm>
            <a:off x="6117115" y="2482908"/>
            <a:ext cx="1320818" cy="1197000"/>
            <a:chOff x="5984257" y="2392756"/>
            <a:chExt cx="1320818" cy="1197000"/>
          </a:xfrm>
        </p:grpSpPr>
        <p:sp>
          <p:nvSpPr>
            <p:cNvPr id="12" name="Google Shape;143;p30">
              <a:extLst>
                <a:ext uri="{FF2B5EF4-FFF2-40B4-BE49-F238E27FC236}">
                  <a16:creationId xmlns:a16="http://schemas.microsoft.com/office/drawing/2014/main" id="{6A118977-DEF4-730A-DCFF-DA01977D8186}"/>
                </a:ext>
              </a:extLst>
            </p:cNvPr>
            <p:cNvSpPr/>
            <p:nvPr/>
          </p:nvSpPr>
          <p:spPr>
            <a:xfrm>
              <a:off x="6014666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Google Shape;181;p35">
              <a:extLst>
                <a:ext uri="{FF2B5EF4-FFF2-40B4-BE49-F238E27FC236}">
                  <a16:creationId xmlns:a16="http://schemas.microsoft.com/office/drawing/2014/main" id="{EB0D9C6D-EF4A-4288-DC3D-FBC10F94345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7" y="2740321"/>
              <a:ext cx="1320818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17%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3B16436-BF84-572F-B235-C17E93D6A34F}"/>
              </a:ext>
            </a:extLst>
          </p:cNvPr>
          <p:cNvGrpSpPr/>
          <p:nvPr/>
        </p:nvGrpSpPr>
        <p:grpSpPr>
          <a:xfrm>
            <a:off x="1872209" y="2482908"/>
            <a:ext cx="1260000" cy="1197000"/>
            <a:chOff x="1827133" y="2392756"/>
            <a:chExt cx="1260000" cy="1197000"/>
          </a:xfrm>
        </p:grpSpPr>
        <p:sp>
          <p:nvSpPr>
            <p:cNvPr id="20" name="Google Shape;143;p30">
              <a:extLst>
                <a:ext uri="{FF2B5EF4-FFF2-40B4-BE49-F238E27FC236}">
                  <a16:creationId xmlns:a16="http://schemas.microsoft.com/office/drawing/2014/main" id="{99056197-1E73-BFAA-279F-D00CCD8B0BB7}"/>
                </a:ext>
              </a:extLst>
            </p:cNvPr>
            <p:cNvSpPr/>
            <p:nvPr/>
          </p:nvSpPr>
          <p:spPr>
            <a:xfrm>
              <a:off x="1827133" y="2392756"/>
              <a:ext cx="1260000" cy="119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" name="Google Shape;181;p35">
              <a:extLst>
                <a:ext uri="{FF2B5EF4-FFF2-40B4-BE49-F238E27FC236}">
                  <a16:creationId xmlns:a16="http://schemas.microsoft.com/office/drawing/2014/main" id="{11C314FB-AD8B-7AB3-7C0C-76EB54D176D0}"/>
                </a:ext>
              </a:extLst>
            </p:cNvPr>
            <p:cNvSpPr txBox="1">
              <a:spLocks/>
            </p:cNvSpPr>
            <p:nvPr/>
          </p:nvSpPr>
          <p:spPr>
            <a:xfrm>
              <a:off x="1851092" y="2740321"/>
              <a:ext cx="1212082" cy="41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1pPr>
              <a:lvl2pPr marL="914400" marR="0" lvl="1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2pPr>
              <a:lvl3pPr marL="1371600" marR="0" lvl="2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100"/>
                <a:buFont typeface="Inter Light"/>
                <a:buChar char="￮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3pPr>
              <a:lvl4pPr marL="1828800" marR="0" lvl="3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4pPr>
              <a:lvl5pPr marL="2286000" marR="0" lvl="4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5pPr>
              <a:lvl6pPr marL="2743200" marR="0" lvl="5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6pPr>
              <a:lvl7pPr marL="3200400" marR="0" lvl="6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●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7pPr>
              <a:lvl8pPr marL="3657600" marR="0" lvl="7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○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8pPr>
              <a:lvl9pPr marL="4114800" marR="0" lvl="8" indent="-298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CCCC"/>
                </a:buClr>
                <a:buSzPts val="1100"/>
                <a:buFont typeface="Inter Light"/>
                <a:buChar char="■"/>
                <a:defRPr sz="1100" b="0" i="0" u="none" strike="noStrike" cap="none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defRPr>
              </a:lvl9pPr>
            </a:lstStyle>
            <a:p>
              <a:pPr marL="0" indent="0" algn="ctr">
                <a:buFont typeface="Inter Light"/>
                <a:buNone/>
              </a:pPr>
              <a:r>
                <a:rPr lang="fr" sz="3600" b="1" dirty="0"/>
                <a:t>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4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EE1B48"/>
      </a:accent1>
      <a:accent2>
        <a:srgbClr val="660621"/>
      </a:accent2>
      <a:accent3>
        <a:srgbClr val="A60A36"/>
      </a:accent3>
      <a:accent4>
        <a:srgbClr val="CC0C43"/>
      </a:accent4>
      <a:accent5>
        <a:srgbClr val="E60D4C"/>
      </a:accent5>
      <a:accent6>
        <a:srgbClr val="F20F4F"/>
      </a:accent6>
      <a:hlink>
        <a:srgbClr val="EE1B4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</Words>
  <Application>Microsoft Office PowerPoint</Application>
  <PresentationFormat>Affichage à l'écran (16:9)</PresentationFormat>
  <Paragraphs>453</Paragraphs>
  <Slides>56</Slides>
  <Notes>56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56</vt:i4>
      </vt:variant>
    </vt:vector>
  </HeadingPairs>
  <TitlesOfParts>
    <vt:vector size="69" baseType="lpstr">
      <vt:lpstr>Spectral</vt:lpstr>
      <vt:lpstr>Poppins Light</vt:lpstr>
      <vt:lpstr>Inter</vt:lpstr>
      <vt:lpstr>Poppins</vt:lpstr>
      <vt:lpstr>Fira Code</vt:lpstr>
      <vt:lpstr>Montserrat</vt:lpstr>
      <vt:lpstr>Spectral Light</vt:lpstr>
      <vt:lpstr>Arial</vt:lpstr>
      <vt:lpstr>Inter Light</vt:lpstr>
      <vt:lpstr>Calibri</vt:lpstr>
      <vt:lpstr>Fira Code Light</vt:lpstr>
      <vt:lpstr>Simple Light</vt:lpstr>
      <vt:lpstr>Cymbeline template</vt:lpstr>
      <vt:lpstr>Immersion dans les Situations de Handicap : participez à un panorama intéractif.</vt:lpstr>
      <vt:lpstr>Angi &amp; Emmanuelle</vt:lpstr>
      <vt:lpstr>Déroulement de l’atelier</vt:lpstr>
      <vt:lpstr>Atelier (3h)</vt:lpstr>
      <vt:lpstr>Objectifs de l’atelier</vt:lpstr>
      <vt:lpstr>Etat des lieux du handicap</vt:lpstr>
      <vt:lpstr>Quel est le pourcentage de personnes handicapées en France ?</vt:lpstr>
      <vt:lpstr>Quel est le handicap qui est tellement généralisé qu’on n’y pense pas alors qu’il y a 70% de personnes qui l’ont ?</vt:lpstr>
      <vt:lpstr>Quel est le taux de chômage des personnes handicapées en France en sachant qu’au total, le taux de chômage comportant les personnes sans handicap est de 7,5% ?</vt:lpstr>
      <vt:lpstr>12 millions</vt:lpstr>
      <vt:lpstr>Quelle est la différence entre une personne handicapée et une personne en situation de handicap ?</vt:lpstr>
      <vt:lpstr>Présentation PowerPoint</vt:lpstr>
      <vt:lpstr>Qu’est ce que l’accessibilité numérique ?</vt:lpstr>
      <vt:lpstr>Présentation du panorama interactif</vt:lpstr>
      <vt:lpstr>Amusez-vous !</vt:lpstr>
      <vt:lpstr>Exposé de vos reflexions</vt:lpstr>
      <vt:lpstr>Conclusion</vt:lpstr>
      <vt:lpstr>Merci !</vt:lpstr>
      <vt:lpstr>Crédits</vt:lpstr>
      <vt:lpstr>Présentation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Some code is worth 1000 words</vt:lpstr>
      <vt:lpstr>Présentation PowerPoint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Présentation PowerPoint</vt:lpstr>
      <vt:lpstr>Diagrams and infographics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Emmanuelle ABOAF</cp:lastModifiedBy>
  <cp:revision>12</cp:revision>
  <dcterms:modified xsi:type="dcterms:W3CDTF">2024-09-13T14:40:44Z</dcterms:modified>
</cp:coreProperties>
</file>